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sldIdLst>
    <p:sldId id="260" r:id="rId2"/>
    <p:sldId id="263" r:id="rId3"/>
    <p:sldId id="264" r:id="rId4"/>
    <p:sldId id="270" r:id="rId5"/>
    <p:sldId id="271" r:id="rId6"/>
    <p:sldId id="265" r:id="rId7"/>
    <p:sldId id="262" r:id="rId8"/>
    <p:sldId id="272" r:id="rId9"/>
    <p:sldId id="281" r:id="rId10"/>
    <p:sldId id="274" r:id="rId11"/>
    <p:sldId id="267" r:id="rId12"/>
    <p:sldId id="277" r:id="rId13"/>
    <p:sldId id="275" r:id="rId14"/>
    <p:sldId id="268" r:id="rId15"/>
    <p:sldId id="269" r:id="rId16"/>
    <p:sldId id="286" r:id="rId17"/>
    <p:sldId id="285" r:id="rId18"/>
    <p:sldId id="288" r:id="rId19"/>
    <p:sldId id="287" r:id="rId20"/>
    <p:sldId id="284" r:id="rId21"/>
    <p:sldId id="291" r:id="rId22"/>
    <p:sldId id="292" r:id="rId23"/>
    <p:sldId id="289" r:id="rId24"/>
    <p:sldId id="290" r:id="rId25"/>
    <p:sldId id="293" r:id="rId2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7" autoAdjust="0"/>
    <p:restoredTop sz="94660"/>
  </p:normalViewPr>
  <p:slideViewPr>
    <p:cSldViewPr snapToGrid="0">
      <p:cViewPr varScale="1">
        <p:scale>
          <a:sx n="66" d="100"/>
          <a:sy n="66" d="100"/>
        </p:scale>
        <p:origin x="7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l-S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fld id="{400EABCD-D3F1-4147-AAF8-8E8CE64CA826}" type="datetimeFigureOut">
              <a:rPr lang="sl-SI" smtClean="0"/>
              <a:t>14. 05. 2020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237455511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400EABCD-D3F1-4147-AAF8-8E8CE64CA826}" type="datetimeFigureOut">
              <a:rPr lang="sl-SI" smtClean="0"/>
              <a:t>14. 05. 2020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3658327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400EABCD-D3F1-4147-AAF8-8E8CE64CA826}" type="datetimeFigureOut">
              <a:rPr lang="sl-SI" smtClean="0"/>
              <a:t>14. 05. 2020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319198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400EABCD-D3F1-4147-AAF8-8E8CE64CA826}" type="datetimeFigureOut">
              <a:rPr lang="sl-SI" smtClean="0"/>
              <a:t>14. 05. 2020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276184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l-S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0EABCD-D3F1-4147-AAF8-8E8CE64CA826}" type="datetimeFigureOut">
              <a:rPr lang="sl-SI" smtClean="0"/>
              <a:t>14. 05. 2020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195898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fld id="{400EABCD-D3F1-4147-AAF8-8E8CE64CA826}" type="datetimeFigureOut">
              <a:rPr lang="sl-SI" smtClean="0"/>
              <a:t>14. 05. 2020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2090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l-S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fld id="{400EABCD-D3F1-4147-AAF8-8E8CE64CA826}" type="datetimeFigureOut">
              <a:rPr lang="sl-SI" smtClean="0"/>
              <a:t>14. 05. 2020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2455106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fld id="{400EABCD-D3F1-4147-AAF8-8E8CE64CA826}" type="datetimeFigureOut">
              <a:rPr lang="sl-SI" smtClean="0"/>
              <a:t>14. 05. 2020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896805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EABCD-D3F1-4147-AAF8-8E8CE64CA826}" type="datetimeFigureOut">
              <a:rPr lang="sl-SI" smtClean="0"/>
              <a:t>14. 05. 2020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427559646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l-S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EABCD-D3F1-4147-AAF8-8E8CE64CA826}" type="datetimeFigureOut">
              <a:rPr lang="sl-SI" smtClean="0"/>
              <a:t>14. 05. 2020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319230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l-S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EABCD-D3F1-4147-AAF8-8E8CE64CA826}" type="datetimeFigureOut">
              <a:rPr lang="sl-SI" smtClean="0"/>
              <a:t>14. 05. 2020</a:t>
            </a:fld>
            <a:endParaRPr lang="sl-SI"/>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851798-C9FB-47E4-98F5-FD7B4D062C46}" type="slidenum">
              <a:rPr lang="sl-SI" smtClean="0"/>
              <a:t>‹#›</a:t>
            </a:fld>
            <a:endParaRPr lang="sl-SI"/>
          </a:p>
        </p:txBody>
      </p:sp>
    </p:spTree>
    <p:extLst>
      <p:ext uri="{BB962C8B-B14F-4D97-AF65-F5344CB8AC3E}">
        <p14:creationId xmlns:p14="http://schemas.microsoft.com/office/powerpoint/2010/main" val="337297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EABCD-D3F1-4147-AAF8-8E8CE64CA826}" type="datetimeFigureOut">
              <a:rPr lang="sl-SI" smtClean="0"/>
              <a:t>14. 05. 2020</a:t>
            </a:fld>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51798-C9FB-47E4-98F5-FD7B4D062C46}" type="slidenum">
              <a:rPr lang="sl-SI" smtClean="0"/>
              <a:t>‹#›</a:t>
            </a:fld>
            <a:endParaRPr lang="sl-SI"/>
          </a:p>
        </p:txBody>
      </p:sp>
    </p:spTree>
    <p:extLst>
      <p:ext uri="{BB962C8B-B14F-4D97-AF65-F5344CB8AC3E}">
        <p14:creationId xmlns:p14="http://schemas.microsoft.com/office/powerpoint/2010/main" val="309227543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0.m4a"/><Relationship Id="rId7" Type="http://schemas.openxmlformats.org/officeDocument/2006/relationships/hyperlink" Target="https://www.gorenjski-muzej.si/razstave-in-dogodki/zbirke/sto-in-vec-let-stara-oblacila/" TargetMode="External"/><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hyperlink" Target="https://www.gorenjski-muzej.si/ure/" TargetMode="External"/><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media11.m4a"/><Relationship Id="rId7" Type="http://schemas.openxmlformats.org/officeDocument/2006/relationships/hyperlink" Target="https://www.gorenjski-muzej.si/wp-content/uploads/2020/03/ph-www-2.pdf" TargetMode="External"/><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hyperlink" Target="https://www.gorenjski-muzej.si/razstave-in-dogodki/zbirke/gorenjski-kraji-na-razglednicah-druge-polovice-20-stoletja/" TargetMode="External"/><Relationship Id="rId5" Type="http://schemas.openxmlformats.org/officeDocument/2006/relationships/image" Target="../media/image1.jpe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youtube.com/watch?time_continue=4&amp;v=71UcqOcDIwU&amp;feature=emb_logo"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nms.si/si/razstave/virtualne-razstave/srednjeveske" TargetMode="External"/><Relationship Id="rId5" Type="http://schemas.openxmlformats.org/officeDocument/2006/relationships/hyperlink" Target="https://www.nms.si/si/razstave/virtualne-razstave/zlati-prah" TargetMode="Externa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nms.si/si/razstave/virtualne-razstave/prazgodovinski-zakladi"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nms.si/si/razstave/virtualne-razstave/vitez-dama-in-zmaj" TargetMode="External"/><Relationship Id="rId5" Type="http://schemas.openxmlformats.org/officeDocument/2006/relationships/hyperlink" Target="https://www.nms.si/si/razstave/virtualne-razstave/mumija-in-krokodil" TargetMode="Externa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jpg"/><Relationship Id="rId5" Type="http://schemas.openxmlformats.org/officeDocument/2006/relationships/image" Target="../media/image19.gif"/><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youtube.com/watch?v=AZCWFcyxUhQ" TargetMode="External"/><Relationship Id="rId5" Type="http://schemas.openxmlformats.org/officeDocument/2006/relationships/hyperlink" Target="https://www.youtube.com/watch?v=dmwlDcKlcTo&amp;feature=emb_logo" TargetMode="Externa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1.jpe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2.xml"/><Relationship Id="rId7" Type="http://schemas.openxmlformats.org/officeDocument/2006/relationships/image" Target="../media/image26.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o-cerkvenjak.mb.edus.si/glasbila.htm" TargetMode="External"/><Relationship Id="rId5" Type="http://schemas.openxmlformats.org/officeDocument/2006/relationships/hyperlink" Target="http://www.o-4os.ce.edus.si/gradiva/geo/terensko_delo/terensko_delo_pdf/izdelava_piscalke.pdf" TargetMode="External"/><Relationship Id="rId4" Type="http://schemas.openxmlformats.org/officeDocument/2006/relationships/image" Target="../media/image1.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2.xml"/><Relationship Id="rId7" Type="http://schemas.openxmlformats.org/officeDocument/2006/relationships/image" Target="../media/image30.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1.jpe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4.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7.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11.jp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audio" Target="../media/media4.m4a"/><Relationship Id="rId7" Type="http://schemas.openxmlformats.org/officeDocument/2006/relationships/image" Target="../media/image13.jp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2.jp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5.m4a"/><Relationship Id="rId7" Type="http://schemas.openxmlformats.org/officeDocument/2006/relationships/image" Target="../media/image17.jp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6.jpg"/><Relationship Id="rId5" Type="http://schemas.openxmlformats.org/officeDocument/2006/relationships/image" Target="../media/image1.jpe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my.matterport.com/show/?m=XMVU9qUDiiZ&amp;fbclid=IwAR2jFAMLHoIXxMS1JuKeOg7ib36LPxu1yZVc9L6ULrBjtmx15uM4GoqbTs0" TargetMode="External"/><Relationship Id="rId5" Type="http://schemas.openxmlformats.org/officeDocument/2006/relationships/hyperlink" Target="https://www.tms.si/Titovazbirka/" TargetMode="Externa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gif"/><Relationship Id="rId5" Type="http://schemas.openxmlformats.org/officeDocument/2006/relationships/hyperlink" Target="https://view.joomag.com/mouse-in-a-post-box-mis-v-postnem-nabiralniku/0489059001482241223?short" TargetMode="Externa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tms.si/muzej-na-obisku-za-nizjo-stopnjo/" TargetMode="External"/><Relationship Id="rId5" Type="http://schemas.openxmlformats.org/officeDocument/2006/relationships/hyperlink" Target="https://view.joomag.com/halo-can-you-hear-me-halo-se-slisimo/0089130001482241343?short" TargetMode="Externa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0" y="101600"/>
            <a:ext cx="11684001" cy="6063198"/>
          </a:xfrm>
          <a:prstGeom prst="rect">
            <a:avLst/>
          </a:prstGeom>
          <a:noFill/>
          <a:effectLst>
            <a:outerShdw blurRad="76200" dir="13500000" sy="23000" kx="1200000" algn="br" rotWithShape="0">
              <a:prstClr val="black">
                <a:alpha val="20000"/>
              </a:prstClr>
            </a:outerShdw>
          </a:effectLst>
        </p:spPr>
        <p:txBody>
          <a:bodyPr wrap="square" rtlCol="0">
            <a:spAutoFit/>
          </a:bodyPr>
          <a:lstStyle/>
          <a:p>
            <a:pPr algn="ctr"/>
            <a:r>
              <a:rPr lang="sl-SI" sz="6000" b="1" dirty="0">
                <a:solidFill>
                  <a:srgbClr val="0070C0"/>
                </a:solidFill>
                <a:latin typeface="Bodoni MT" panose="02070603080606020203" pitchFamily="18" charset="0"/>
                <a:cs typeface="Arial" panose="020B0604020202020204" pitchFamily="34" charset="0"/>
              </a:rPr>
              <a:t>TEHNIŠKI </a:t>
            </a:r>
            <a:r>
              <a:rPr lang="sl-SI" sz="6000" b="1" dirty="0" smtClean="0">
                <a:solidFill>
                  <a:srgbClr val="0070C0"/>
                </a:solidFill>
                <a:latin typeface="Bodoni MT" panose="02070603080606020203" pitchFamily="18" charset="0"/>
                <a:cs typeface="Arial" panose="020B0604020202020204" pitchFamily="34" charset="0"/>
              </a:rPr>
              <a:t>DAN</a:t>
            </a:r>
          </a:p>
          <a:p>
            <a:pPr algn="ctr"/>
            <a:r>
              <a:rPr lang="sl-SI" sz="6000" b="1" dirty="0" smtClean="0">
                <a:solidFill>
                  <a:srgbClr val="0070C0"/>
                </a:solidFill>
                <a:latin typeface="Bodoni MT" panose="02070603080606020203" pitchFamily="18" charset="0"/>
                <a:cs typeface="Arial" panose="020B0604020202020204" pitchFamily="34" charset="0"/>
              </a:rPr>
              <a:t>2. razred</a:t>
            </a:r>
          </a:p>
          <a:p>
            <a:pPr algn="ctr"/>
            <a:r>
              <a:rPr lang="sl-SI" sz="6000" b="1" dirty="0" smtClean="0">
                <a:latin typeface="Arial" panose="020B0604020202020204" pitchFamily="34" charset="0"/>
                <a:cs typeface="Arial" panose="020B0604020202020204" pitchFamily="34" charset="0"/>
              </a:rPr>
              <a:t> </a:t>
            </a:r>
            <a:r>
              <a:rPr lang="sl-SI" sz="6000" b="1" dirty="0">
                <a:latin typeface="Arial" panose="020B0604020202020204" pitchFamily="34" charset="0"/>
                <a:cs typeface="Arial" panose="020B0604020202020204" pitchFamily="34" charset="0"/>
              </a:rPr>
              <a:t/>
            </a:r>
            <a:br>
              <a:rPr lang="sl-SI" sz="6000" b="1" dirty="0">
                <a:latin typeface="Arial" panose="020B0604020202020204" pitchFamily="34" charset="0"/>
                <a:cs typeface="Arial" panose="020B0604020202020204" pitchFamily="34" charset="0"/>
              </a:rPr>
            </a:br>
            <a:r>
              <a:rPr lang="sl-SI" sz="6000" b="1" dirty="0">
                <a:latin typeface="Arial" panose="020B0604020202020204" pitchFamily="34" charset="0"/>
                <a:cs typeface="Arial" panose="020B0604020202020204" pitchFamily="34" charset="0"/>
              </a:rPr>
              <a:t> </a:t>
            </a:r>
            <a:r>
              <a:rPr lang="sl-SI" sz="12000" b="1" dirty="0">
                <a:solidFill>
                  <a:srgbClr val="0000FF"/>
                </a:solidFill>
                <a:effectLst>
                  <a:outerShdw blurRad="38100" dist="38100" dir="2700000" algn="tl">
                    <a:srgbClr val="000000">
                      <a:alpha val="43137"/>
                    </a:srgbClr>
                  </a:outerShdw>
                </a:effectLst>
                <a:latin typeface="Ink Free" panose="03080402000500000000" pitchFamily="66" charset="0"/>
                <a:cs typeface="Arial" panose="020B0604020202020204" pitchFamily="34" charset="0"/>
              </a:rPr>
              <a:t>OBISK </a:t>
            </a:r>
            <a:r>
              <a:rPr lang="sl-SI" sz="12000" b="1" dirty="0" smtClean="0">
                <a:solidFill>
                  <a:srgbClr val="0000FF"/>
                </a:solidFill>
                <a:effectLst>
                  <a:outerShdw blurRad="38100" dist="38100" dir="2700000" algn="tl">
                    <a:srgbClr val="000000">
                      <a:alpha val="43137"/>
                    </a:srgbClr>
                  </a:outerShdw>
                </a:effectLst>
                <a:latin typeface="Ink Free" panose="03080402000500000000" pitchFamily="66" charset="0"/>
                <a:cs typeface="Arial" panose="020B0604020202020204" pitchFamily="34" charset="0"/>
              </a:rPr>
              <a:t>MUZEJA</a:t>
            </a:r>
          </a:p>
          <a:p>
            <a:pPr algn="ctr"/>
            <a:r>
              <a:rPr lang="sl-SI" sz="6000" b="1" dirty="0">
                <a:latin typeface="Arial" panose="020B0604020202020204" pitchFamily="34" charset="0"/>
                <a:cs typeface="Arial" panose="020B0604020202020204" pitchFamily="34" charset="0"/>
              </a:rPr>
              <a:t/>
            </a:r>
            <a:br>
              <a:rPr lang="sl-SI" sz="6000" b="1" dirty="0">
                <a:latin typeface="Arial" panose="020B0604020202020204" pitchFamily="34" charset="0"/>
                <a:cs typeface="Arial" panose="020B0604020202020204" pitchFamily="34" charset="0"/>
              </a:rPr>
            </a:br>
            <a:r>
              <a:rPr lang="sl-SI" sz="2800" b="1" dirty="0" smtClean="0">
                <a:solidFill>
                  <a:srgbClr val="0070C0"/>
                </a:solidFill>
                <a:latin typeface="Arial" panose="020B0604020202020204" pitchFamily="34" charset="0"/>
                <a:cs typeface="Arial" panose="020B0604020202020204" pitchFamily="34" charset="0"/>
              </a:rPr>
              <a:t>PETEK, </a:t>
            </a:r>
            <a:r>
              <a:rPr lang="sl-SI" sz="2800" b="1" dirty="0">
                <a:solidFill>
                  <a:srgbClr val="0070C0"/>
                </a:solidFill>
                <a:latin typeface="Arial" panose="020B0604020202020204" pitchFamily="34" charset="0"/>
                <a:cs typeface="Arial" panose="020B0604020202020204" pitchFamily="34" charset="0"/>
              </a:rPr>
              <a:t>14. 5. 2020</a:t>
            </a:r>
            <a:endParaRPr lang="sl-SI" sz="2800" dirty="0">
              <a:solidFill>
                <a:srgbClr val="0070C0"/>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368800"/>
            <a:ext cx="3747983" cy="2489200"/>
          </a:xfrm>
          <a:prstGeom prst="rect">
            <a:avLst/>
          </a:prstGeom>
          <a:ln>
            <a:noFill/>
          </a:ln>
          <a:effectLst>
            <a:softEdge rad="112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3193221" cy="2191657"/>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6281" y="4368800"/>
            <a:ext cx="3745719" cy="2489200"/>
          </a:xfrm>
          <a:prstGeom prst="rect">
            <a:avLst/>
          </a:prstGeom>
          <a:ln>
            <a:noFill/>
          </a:ln>
          <a:effectLst>
            <a:softEdge rad="112500"/>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1771" y="12628"/>
            <a:ext cx="3280229" cy="2182843"/>
          </a:xfrm>
          <a:prstGeom prst="rect">
            <a:avLst/>
          </a:prstGeom>
          <a:ln>
            <a:noFill/>
          </a:ln>
          <a:effectLst>
            <a:softEdge rad="112500"/>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846630"/>
      </p:ext>
    </p:extLst>
  </p:cSld>
  <p:clrMapOvr>
    <a:masterClrMapping/>
  </p:clrMapOvr>
  <mc:AlternateContent xmlns:mc="http://schemas.openxmlformats.org/markup-compatibility/2006" xmlns:p14="http://schemas.microsoft.com/office/powerpoint/2010/main">
    <mc:Choice Requires="p14">
      <p:transition spd="slow" p14:dur="2000" advTm="10886"/>
    </mc:Choice>
    <mc:Fallback xmlns="">
      <p:transition spd="slow" advTm="1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4057" y="219983"/>
            <a:ext cx="9448799" cy="926646"/>
          </a:xfrm>
        </p:spPr>
        <p:txBody>
          <a:bodyPr>
            <a:noAutofit/>
          </a:bodyPr>
          <a:lstStyle/>
          <a:p>
            <a:pPr algn="ctr"/>
            <a:r>
              <a:rPr lang="sl-SI" sz="6000" b="1" dirty="0" smtClean="0">
                <a:solidFill>
                  <a:srgbClr val="0000FF"/>
                </a:solidFill>
                <a:latin typeface="Ink Free" panose="03080402000500000000" pitchFamily="66" charset="0"/>
                <a:cs typeface="Arial" panose="020B0604020202020204" pitchFamily="34" charset="0"/>
              </a:rPr>
              <a:t>GORENJSKI MUZEJ</a:t>
            </a:r>
            <a:endParaRPr lang="sl-SI" sz="6000" b="1" dirty="0">
              <a:solidFill>
                <a:srgbClr val="0000FF"/>
              </a:solidFill>
              <a:latin typeface="Ink Free" panose="03080402000500000000" pitchFamily="66" charset="0"/>
              <a:cs typeface="Arial" panose="020B0604020202020204" pitchFamily="34" charset="0"/>
            </a:endParaRPr>
          </a:p>
        </p:txBody>
      </p:sp>
      <p:sp>
        <p:nvSpPr>
          <p:cNvPr id="3" name="Content Placeholder 2"/>
          <p:cNvSpPr>
            <a:spLocks noGrp="1"/>
          </p:cNvSpPr>
          <p:nvPr>
            <p:ph idx="1"/>
          </p:nvPr>
        </p:nvSpPr>
        <p:spPr>
          <a:xfrm>
            <a:off x="344714" y="1811110"/>
            <a:ext cx="11586028" cy="4807404"/>
          </a:xfrm>
        </p:spPr>
        <p:txBody>
          <a:bodyPr/>
          <a:lstStyle/>
          <a:p>
            <a:pPr marL="0" indent="0">
              <a:buNone/>
            </a:pPr>
            <a:r>
              <a:rPr lang="sl-SI" dirty="0" smtClean="0">
                <a:latin typeface="Arial" panose="020B0604020202020204" pitchFamily="34" charset="0"/>
                <a:cs typeface="Arial" panose="020B0604020202020204" pitchFamily="34" charset="0"/>
              </a:rPr>
              <a:t>Oglej si SLIKE v zbirkah Gorenjskega muzeja.</a:t>
            </a:r>
          </a:p>
          <a:p>
            <a:pPr marL="0" indent="0">
              <a:buNone/>
            </a:pPr>
            <a:endParaRPr lang="sl-SI" dirty="0">
              <a:latin typeface="Arial" panose="020B0604020202020204" pitchFamily="34" charset="0"/>
              <a:cs typeface="Arial" panose="020B0604020202020204" pitchFamily="34" charset="0"/>
            </a:endParaRPr>
          </a:p>
          <a:p>
            <a:pPr marL="0" indent="0">
              <a:buNone/>
            </a:pPr>
            <a:r>
              <a:rPr lang="sl-SI" b="1" dirty="0" smtClean="0">
                <a:solidFill>
                  <a:srgbClr val="008000"/>
                </a:solidFill>
                <a:latin typeface="Arial" panose="020B0604020202020204" pitchFamily="34" charset="0"/>
                <a:cs typeface="Arial" panose="020B0604020202020204" pitchFamily="34" charset="0"/>
              </a:rPr>
              <a:t>URE</a:t>
            </a:r>
          </a:p>
          <a:p>
            <a:pPr marL="0" indent="0">
              <a:buNone/>
            </a:pPr>
            <a:r>
              <a:rPr lang="sl-SI" dirty="0">
                <a:latin typeface="Arial" panose="020B0604020202020204" pitchFamily="34" charset="0"/>
                <a:cs typeface="Arial" panose="020B0604020202020204" pitchFamily="34" charset="0"/>
                <a:hlinkClick r:id="rId6"/>
              </a:rPr>
              <a:t>https://www.gorenjski-muzej.si/ure</a:t>
            </a:r>
            <a:r>
              <a:rPr lang="sl-SI" dirty="0" smtClean="0">
                <a:latin typeface="Arial" panose="020B0604020202020204" pitchFamily="34" charset="0"/>
                <a:cs typeface="Arial" panose="020B0604020202020204" pitchFamily="34" charset="0"/>
                <a:hlinkClick r:id="rId6"/>
              </a:rPr>
              <a:t>/</a:t>
            </a:r>
            <a:endParaRPr lang="sl-SI" dirty="0" smtClean="0">
              <a:latin typeface="Arial" panose="020B0604020202020204" pitchFamily="34" charset="0"/>
              <a:cs typeface="Arial" panose="020B0604020202020204" pitchFamily="34" charset="0"/>
            </a:endParaRPr>
          </a:p>
          <a:p>
            <a:pPr marL="0" indent="0">
              <a:buNone/>
            </a:pPr>
            <a:endParaRPr lang="sl-SI" dirty="0">
              <a:latin typeface="Arial" panose="020B0604020202020204" pitchFamily="34" charset="0"/>
              <a:cs typeface="Arial" panose="020B0604020202020204" pitchFamily="34" charset="0"/>
            </a:endParaRPr>
          </a:p>
          <a:p>
            <a:pPr marL="0" indent="0">
              <a:buNone/>
            </a:pPr>
            <a:r>
              <a:rPr lang="sl-SI" b="1" dirty="0" smtClean="0">
                <a:solidFill>
                  <a:srgbClr val="008000"/>
                </a:solidFill>
                <a:latin typeface="Arial" panose="020B0604020202020204" pitchFamily="34" charset="0"/>
                <a:cs typeface="Arial" panose="020B0604020202020204" pitchFamily="34" charset="0"/>
              </a:rPr>
              <a:t>OBLAČILA VČASIH</a:t>
            </a:r>
          </a:p>
          <a:p>
            <a:pPr marL="0" indent="0">
              <a:buNone/>
            </a:pPr>
            <a:r>
              <a:rPr lang="sl-SI" dirty="0">
                <a:latin typeface="Arial" panose="020B0604020202020204" pitchFamily="34" charset="0"/>
                <a:cs typeface="Arial" panose="020B0604020202020204" pitchFamily="34" charset="0"/>
                <a:hlinkClick r:id="rId7"/>
              </a:rPr>
              <a:t>https://www.gorenjski-muzej.si/razstave-in-dogodki/zbirke/sto-in-vec-let-stara-oblacila/</a:t>
            </a:r>
            <a:endParaRPr lang="sl-SI" dirty="0">
              <a:latin typeface="Arial" panose="020B0604020202020204" pitchFamily="34" charset="0"/>
              <a:cs typeface="Arial" panose="020B0604020202020204" pitchFamily="34" charset="0"/>
            </a:endParaRPr>
          </a:p>
          <a:p>
            <a:pPr marL="0" indent="0">
              <a:buNone/>
            </a:pPr>
            <a:endParaRPr lang="sl-SI" dirty="0" smtClean="0"/>
          </a:p>
          <a:p>
            <a:pPr marL="0" indent="0">
              <a:buNone/>
            </a:pPr>
            <a:endParaRPr lang="sl-SI" dirty="0"/>
          </a:p>
          <a:p>
            <a:pPr marL="0" indent="0">
              <a:buNone/>
            </a:pPr>
            <a:endParaRPr lang="sl-SI" dirty="0"/>
          </a:p>
          <a:p>
            <a:pPr marL="0" indent="0">
              <a:buNone/>
            </a:pPr>
            <a:endParaRPr lang="sl-SI"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01115293"/>
      </p:ext>
    </p:extLst>
  </p:cSld>
  <p:clrMapOvr>
    <a:masterClrMapping/>
  </p:clrMapOvr>
  <mc:AlternateContent xmlns:mc="http://schemas.openxmlformats.org/markup-compatibility/2006" xmlns:p14="http://schemas.microsoft.com/office/powerpoint/2010/main">
    <mc:Choice Requires="p14">
      <p:transition spd="slow" p14:dur="2000" advTm="26751"/>
    </mc:Choice>
    <mc:Fallback xmlns="">
      <p:transition spd="slow" advTm="2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627" y="229053"/>
            <a:ext cx="11455401" cy="6142717"/>
          </a:xfrm>
        </p:spPr>
        <p:txBody>
          <a:bodyPr/>
          <a:lstStyle/>
          <a:p>
            <a:r>
              <a:rPr lang="sl-SI" b="1" dirty="0" smtClean="0">
                <a:solidFill>
                  <a:srgbClr val="008000"/>
                </a:solidFill>
                <a:latin typeface="Arial" panose="020B0604020202020204" pitchFamily="34" charset="0"/>
                <a:cs typeface="Arial" panose="020B0604020202020204" pitchFamily="34" charset="0"/>
              </a:rPr>
              <a:t>GORENJSKI KRAJI NA RAZGLEDNICAH</a:t>
            </a:r>
          </a:p>
          <a:p>
            <a:pPr marL="0" indent="0">
              <a:buNone/>
            </a:pPr>
            <a:r>
              <a:rPr lang="sl-SI" dirty="0">
                <a:latin typeface="Arial" panose="020B0604020202020204" pitchFamily="34" charset="0"/>
                <a:cs typeface="Arial" panose="020B0604020202020204" pitchFamily="34" charset="0"/>
                <a:hlinkClick r:id="rId6"/>
              </a:rPr>
              <a:t>https://www.gorenjski-muzej.si/razstave-in-dogodki/zbirke/gorenjski-kraji-na-razglednicah-druge-polovice-20-stoletja</a:t>
            </a:r>
            <a:r>
              <a:rPr lang="sl-SI" dirty="0" smtClean="0">
                <a:hlinkClick r:id="rId6"/>
              </a:rPr>
              <a:t>/</a:t>
            </a: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smtClean="0"/>
          </a:p>
          <a:p>
            <a:pPr marL="0" indent="0">
              <a:buNone/>
            </a:pPr>
            <a:r>
              <a:rPr lang="sl-SI" b="1" dirty="0" smtClean="0">
                <a:solidFill>
                  <a:srgbClr val="008000"/>
                </a:solidFill>
                <a:latin typeface="Arial" panose="020B0604020202020204" pitchFamily="34" charset="0"/>
                <a:cs typeface="Arial" panose="020B0604020202020204" pitchFamily="34" charset="0"/>
              </a:rPr>
              <a:t>OBISK PREŠERNOVE HIŠE V KRANJU</a:t>
            </a:r>
          </a:p>
          <a:p>
            <a:pPr marL="0" indent="0">
              <a:buNone/>
            </a:pPr>
            <a:r>
              <a:rPr lang="sl-SI" dirty="0" smtClean="0">
                <a:latin typeface="Arial" panose="020B0604020202020204" pitchFamily="34" charset="0"/>
                <a:cs typeface="Arial" panose="020B0604020202020204" pitchFamily="34" charset="0"/>
              </a:rPr>
              <a:t>Prosi starše, da se skupaj s teboj sprehodijo po Prešernovi hiši in ti preberejo nekaj zanimivosti.</a:t>
            </a:r>
          </a:p>
          <a:p>
            <a:pPr marL="0" indent="0">
              <a:buNone/>
            </a:pPr>
            <a:r>
              <a:rPr lang="sl-SI" dirty="0">
                <a:hlinkClick r:id="rId7"/>
              </a:rPr>
              <a:t>https://www.gorenjski-muzej.si/wp-content/uploads/2020/03/ph-www-2.pdf</a:t>
            </a:r>
            <a:endParaRPr lang="sl-SI"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647" y="2338806"/>
            <a:ext cx="1446439" cy="1084829"/>
          </a:xfrm>
          <a:prstGeom prst="rect">
            <a:avLst/>
          </a:prstGeom>
        </p:spPr>
      </p:pic>
      <p:sp>
        <p:nvSpPr>
          <p:cNvPr id="6" name="TextBox 5"/>
          <p:cNvSpPr txBox="1"/>
          <p:nvPr/>
        </p:nvSpPr>
        <p:spPr>
          <a:xfrm>
            <a:off x="2938086" y="2881221"/>
            <a:ext cx="3425372" cy="369332"/>
          </a:xfrm>
          <a:prstGeom prst="rect">
            <a:avLst/>
          </a:prstGeom>
          <a:noFill/>
        </p:spPr>
        <p:txBody>
          <a:bodyPr wrap="square" rtlCol="0">
            <a:spAutoFit/>
          </a:bodyPr>
          <a:lstStyle/>
          <a:p>
            <a:pPr algn="ctr"/>
            <a:r>
              <a:rPr lang="sl-SI" b="1" dirty="0" smtClean="0">
                <a:solidFill>
                  <a:srgbClr val="C00000"/>
                </a:solidFill>
                <a:latin typeface="Arial" panose="020B0604020202020204" pitchFamily="34" charset="0"/>
                <a:cs typeface="Arial" panose="020B0604020202020204" pitchFamily="34" charset="0"/>
              </a:rPr>
              <a:t>NAUČI SE ČESA NOVEGA.</a:t>
            </a:r>
            <a:endParaRPr lang="sl-SI" b="1" dirty="0">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7304" y="2338805"/>
            <a:ext cx="1446439" cy="1084829"/>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06956914"/>
      </p:ext>
    </p:extLst>
  </p:cSld>
  <p:clrMapOvr>
    <a:masterClrMapping/>
  </p:clrMapOvr>
  <mc:AlternateContent xmlns:mc="http://schemas.openxmlformats.org/markup-compatibility/2006" xmlns:p14="http://schemas.microsoft.com/office/powerpoint/2010/main">
    <mc:Choice Requires="p14">
      <p:transition spd="slow" p14:dur="2000" advTm="26783"/>
    </mc:Choice>
    <mc:Fallback xmlns="">
      <p:transition spd="slow" advTm="2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113" y="365125"/>
            <a:ext cx="11814629" cy="1325563"/>
          </a:xfrm>
        </p:spPr>
        <p:txBody>
          <a:bodyPr>
            <a:noAutofit/>
          </a:bodyPr>
          <a:lstStyle/>
          <a:p>
            <a:pPr algn="ctr"/>
            <a:r>
              <a:rPr lang="sl-SI" sz="6000" b="1" dirty="0" smtClean="0">
                <a:solidFill>
                  <a:srgbClr val="0000FF"/>
                </a:solidFill>
                <a:latin typeface="Ink Free" panose="03080402000500000000" pitchFamily="66" charset="0"/>
                <a:cs typeface="Arial" panose="020B0604020202020204" pitchFamily="34" charset="0"/>
              </a:rPr>
              <a:t>NARODNI MUZEJ SLOVENIJE</a:t>
            </a:r>
            <a:endParaRPr lang="sl-SI" sz="6000" b="1" dirty="0">
              <a:solidFill>
                <a:srgbClr val="0000FF"/>
              </a:solidFill>
              <a:latin typeface="Ink Free" panose="03080402000500000000" pitchFamily="66" charset="0"/>
              <a:cs typeface="Arial" panose="020B0604020202020204" pitchFamily="34" charset="0"/>
            </a:endParaRPr>
          </a:p>
        </p:txBody>
      </p:sp>
      <p:sp>
        <p:nvSpPr>
          <p:cNvPr id="3" name="Content Placeholder 2"/>
          <p:cNvSpPr>
            <a:spLocks noGrp="1"/>
          </p:cNvSpPr>
          <p:nvPr>
            <p:ph idx="1"/>
          </p:nvPr>
        </p:nvSpPr>
        <p:spPr>
          <a:xfrm>
            <a:off x="344714" y="2598057"/>
            <a:ext cx="11586028" cy="4020456"/>
          </a:xfrm>
        </p:spPr>
        <p:txBody>
          <a:bodyPr>
            <a:normAutofit lnSpcReduction="10000"/>
          </a:bodyPr>
          <a:lstStyle/>
          <a:p>
            <a:pPr marL="0" indent="0">
              <a:buNone/>
            </a:pPr>
            <a:r>
              <a:rPr lang="sl-SI" dirty="0" smtClean="0"/>
              <a:t>V NARODNEM MUZEJU je zelo veliko zbirk. Izberi si tisto, ki te najbolj zanima in si jo oglej.</a:t>
            </a:r>
          </a:p>
          <a:p>
            <a:pPr marL="0" indent="0">
              <a:buNone/>
            </a:pPr>
            <a:endParaRPr lang="sl-SI" dirty="0" smtClean="0"/>
          </a:p>
          <a:p>
            <a:pPr marL="0" indent="0">
              <a:buNone/>
            </a:pPr>
            <a:r>
              <a:rPr lang="sl-SI" b="1" dirty="0" smtClean="0">
                <a:solidFill>
                  <a:srgbClr val="00B050"/>
                </a:solidFill>
                <a:latin typeface="Arial" panose="020B0604020202020204" pitchFamily="34" charset="0"/>
                <a:cs typeface="Arial" panose="020B0604020202020204" pitchFamily="34" charset="0"/>
              </a:rPr>
              <a:t>Zlati prah – slovenski denar</a:t>
            </a:r>
          </a:p>
          <a:p>
            <a:pPr marL="0" indent="0">
              <a:buNone/>
            </a:pPr>
            <a:r>
              <a:rPr lang="sl-SI" dirty="0">
                <a:latin typeface="Arial" panose="020B0604020202020204" pitchFamily="34" charset="0"/>
                <a:cs typeface="Arial" panose="020B0604020202020204" pitchFamily="34" charset="0"/>
                <a:hlinkClick r:id="rId5"/>
              </a:rPr>
              <a:t>https://www.nms.si/si/razstave/virtualne-razstave/zlati-prah</a:t>
            </a:r>
            <a:endParaRPr lang="sl-SI" dirty="0">
              <a:latin typeface="Arial" panose="020B0604020202020204" pitchFamily="34" charset="0"/>
              <a:cs typeface="Arial" panose="020B0604020202020204" pitchFamily="34" charset="0"/>
            </a:endParaRPr>
          </a:p>
          <a:p>
            <a:pPr marL="0" indent="0">
              <a:buNone/>
            </a:pPr>
            <a:endParaRPr lang="sl-SI" sz="2000" dirty="0">
              <a:latin typeface="Arial" panose="020B0604020202020204" pitchFamily="34" charset="0"/>
              <a:cs typeface="Arial" panose="020B0604020202020204" pitchFamily="34" charset="0"/>
            </a:endParaRPr>
          </a:p>
          <a:p>
            <a:pPr marL="0" indent="0">
              <a:buNone/>
            </a:pPr>
            <a:endParaRPr lang="sl-SI" sz="2000" dirty="0" smtClean="0">
              <a:latin typeface="Arial" panose="020B0604020202020204" pitchFamily="34" charset="0"/>
              <a:cs typeface="Arial" panose="020B0604020202020204" pitchFamily="34" charset="0"/>
            </a:endParaRPr>
          </a:p>
          <a:p>
            <a:pPr marL="0" indent="0">
              <a:buNone/>
            </a:pPr>
            <a:r>
              <a:rPr lang="sl-SI" b="1" dirty="0" smtClean="0">
                <a:solidFill>
                  <a:srgbClr val="00B050"/>
                </a:solidFill>
                <a:latin typeface="Arial" panose="020B0604020202020204" pitchFamily="34" charset="0"/>
                <a:cs typeface="Arial" panose="020B0604020202020204" pitchFamily="34" charset="0"/>
              </a:rPr>
              <a:t>Srednjeveške zgodbe</a:t>
            </a:r>
            <a:endParaRPr lang="sl-SI" b="1" dirty="0">
              <a:solidFill>
                <a:srgbClr val="00B050"/>
              </a:solidFill>
              <a:latin typeface="Arial" panose="020B0604020202020204" pitchFamily="34" charset="0"/>
              <a:cs typeface="Arial" panose="020B0604020202020204" pitchFamily="34" charset="0"/>
            </a:endParaRPr>
          </a:p>
          <a:p>
            <a:pPr marL="0" indent="0">
              <a:buNone/>
            </a:pPr>
            <a:r>
              <a:rPr lang="sl-SI" dirty="0">
                <a:hlinkClick r:id="rId6"/>
              </a:rPr>
              <a:t>https://www.nms.si/si/razstave/virtualne-razstave/srednjeveske</a:t>
            </a:r>
            <a:endParaRPr lang="sl-SI" dirty="0">
              <a:latin typeface="Arial" panose="020B0604020202020204" pitchFamily="34" charset="0"/>
              <a:cs typeface="Arial" panose="020B0604020202020204" pitchFamily="34" charset="0"/>
            </a:endParaRPr>
          </a:p>
          <a:p>
            <a:pPr marL="0" indent="0">
              <a:buNone/>
            </a:pPr>
            <a:endParaRPr lang="sl-SI" dirty="0" smtClean="0"/>
          </a:p>
          <a:p>
            <a:pPr marL="0" indent="0">
              <a:buNone/>
            </a:pPr>
            <a:endParaRPr lang="sl-SI" dirty="0"/>
          </a:p>
          <a:p>
            <a:pPr marL="0" indent="0">
              <a:buNone/>
            </a:pPr>
            <a:endParaRPr lang="sl-SI" dirty="0"/>
          </a:p>
          <a:p>
            <a:pPr marL="0" indent="0">
              <a:buNone/>
            </a:pPr>
            <a:endParaRPr lang="sl-SI" dirty="0"/>
          </a:p>
        </p:txBody>
      </p:sp>
      <p:sp>
        <p:nvSpPr>
          <p:cNvPr id="4" name="Rectangle 3"/>
          <p:cNvSpPr/>
          <p:nvPr/>
        </p:nvSpPr>
        <p:spPr>
          <a:xfrm>
            <a:off x="977899" y="1490633"/>
            <a:ext cx="10319658" cy="400110"/>
          </a:xfrm>
          <a:prstGeom prst="rect">
            <a:avLst/>
          </a:prstGeom>
        </p:spPr>
        <p:txBody>
          <a:bodyPr wrap="square">
            <a:spAutoFit/>
          </a:bodyPr>
          <a:lstStyle/>
          <a:p>
            <a:pPr algn="ctr"/>
            <a:r>
              <a:rPr lang="sl-SI" sz="2000" dirty="0">
                <a:latin typeface="Arial" panose="020B0604020202020204" pitchFamily="34" charset="0"/>
                <a:cs typeface="Arial" panose="020B0604020202020204" pitchFamily="34" charset="0"/>
                <a:hlinkClick r:id="rId7"/>
              </a:rPr>
              <a:t>https://www.youtube.com/watch?time_continue=4&amp;v=71UcqOcDIwU&amp;feature=emb_logo</a:t>
            </a:r>
            <a:endParaRPr lang="sl-SI" sz="2000" dirty="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6471435"/>
      </p:ext>
    </p:extLst>
  </p:cSld>
  <p:clrMapOvr>
    <a:masterClrMapping/>
  </p:clrMapOvr>
  <mc:AlternateContent xmlns:mc="http://schemas.openxmlformats.org/markup-compatibility/2006" xmlns:p14="http://schemas.microsoft.com/office/powerpoint/2010/main">
    <mc:Choice Requires="p14">
      <p:transition spd="slow" p14:dur="2000" advTm="30583"/>
    </mc:Choice>
    <mc:Fallback xmlns="">
      <p:transition spd="slow" advTm="3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142" y="287111"/>
            <a:ext cx="11818257" cy="6171746"/>
          </a:xfrm>
        </p:spPr>
        <p:txBody>
          <a:bodyPr>
            <a:normAutofit/>
          </a:bodyPr>
          <a:lstStyle/>
          <a:p>
            <a:pPr marL="0" indent="0">
              <a:buNone/>
            </a:pPr>
            <a:endParaRPr lang="sl-SI" b="1" dirty="0" smtClean="0">
              <a:solidFill>
                <a:srgbClr val="00B050"/>
              </a:solidFill>
              <a:latin typeface="Arial" panose="020B0604020202020204" pitchFamily="34" charset="0"/>
              <a:cs typeface="Arial" panose="020B0604020202020204" pitchFamily="34" charset="0"/>
            </a:endParaRPr>
          </a:p>
          <a:p>
            <a:pPr marL="0" indent="0">
              <a:buNone/>
            </a:pPr>
            <a:r>
              <a:rPr lang="sl-SI" b="1" dirty="0" smtClean="0">
                <a:solidFill>
                  <a:srgbClr val="00B050"/>
                </a:solidFill>
                <a:latin typeface="Arial" panose="020B0604020202020204" pitchFamily="34" charset="0"/>
                <a:cs typeface="Arial" panose="020B0604020202020204" pitchFamily="34" charset="0"/>
              </a:rPr>
              <a:t>Mumija in krokodil</a:t>
            </a:r>
          </a:p>
          <a:p>
            <a:pPr marL="0" indent="0">
              <a:buNone/>
            </a:pPr>
            <a:r>
              <a:rPr lang="sl-SI" dirty="0">
                <a:hlinkClick r:id="rId5"/>
              </a:rPr>
              <a:t>https://www.nms.si/si/razstave/virtualne-razstave/mumija-in-krokodil</a:t>
            </a:r>
            <a:endParaRPr lang="sl-SI" b="1" dirty="0">
              <a:solidFill>
                <a:srgbClr val="00B050"/>
              </a:solidFill>
              <a:latin typeface="Arial" panose="020B0604020202020204" pitchFamily="34" charset="0"/>
              <a:cs typeface="Arial" panose="020B0604020202020204" pitchFamily="34" charset="0"/>
            </a:endParaRPr>
          </a:p>
          <a:p>
            <a:pPr marL="0" indent="0">
              <a:buNone/>
            </a:pPr>
            <a:endParaRPr lang="sl-SI" b="1" dirty="0" smtClean="0">
              <a:solidFill>
                <a:srgbClr val="00B050"/>
              </a:solidFill>
              <a:latin typeface="Arial" panose="020B0604020202020204" pitchFamily="34" charset="0"/>
              <a:cs typeface="Arial" panose="020B0604020202020204" pitchFamily="34" charset="0"/>
            </a:endParaRPr>
          </a:p>
          <a:p>
            <a:pPr marL="0" indent="0">
              <a:buNone/>
            </a:pPr>
            <a:endParaRPr lang="sl-SI" b="1" dirty="0" smtClean="0">
              <a:solidFill>
                <a:srgbClr val="00B050"/>
              </a:solidFill>
              <a:latin typeface="Arial" panose="020B0604020202020204" pitchFamily="34" charset="0"/>
              <a:cs typeface="Arial" panose="020B0604020202020204" pitchFamily="34" charset="0"/>
            </a:endParaRPr>
          </a:p>
          <a:p>
            <a:pPr marL="0" indent="0">
              <a:buNone/>
            </a:pPr>
            <a:r>
              <a:rPr lang="sl-SI" b="1" dirty="0" smtClean="0">
                <a:solidFill>
                  <a:srgbClr val="00B050"/>
                </a:solidFill>
                <a:latin typeface="Arial" panose="020B0604020202020204" pitchFamily="34" charset="0"/>
                <a:cs typeface="Arial" panose="020B0604020202020204" pitchFamily="34" charset="0"/>
              </a:rPr>
              <a:t>Vitez, dama in zmaj</a:t>
            </a:r>
            <a:endParaRPr lang="sl-SI" b="1" dirty="0">
              <a:solidFill>
                <a:srgbClr val="00B050"/>
              </a:solidFill>
              <a:latin typeface="Arial" panose="020B0604020202020204" pitchFamily="34" charset="0"/>
              <a:cs typeface="Arial" panose="020B0604020202020204" pitchFamily="34" charset="0"/>
            </a:endParaRPr>
          </a:p>
          <a:p>
            <a:pPr marL="0" indent="0">
              <a:buNone/>
            </a:pPr>
            <a:r>
              <a:rPr lang="sl-SI" dirty="0">
                <a:hlinkClick r:id="rId6"/>
              </a:rPr>
              <a:t>https://</a:t>
            </a:r>
            <a:r>
              <a:rPr lang="sl-SI" dirty="0" smtClean="0">
                <a:hlinkClick r:id="rId6"/>
              </a:rPr>
              <a:t>www.nms.si/si/razstave/virtualne-razstave/vitez-dama-in-zmaj</a:t>
            </a:r>
            <a:endParaRPr lang="sl-SI" dirty="0" smtClean="0"/>
          </a:p>
          <a:p>
            <a:pPr marL="0" indent="0">
              <a:buNone/>
            </a:pPr>
            <a:endParaRPr lang="sl-SI" b="1" dirty="0" smtClean="0">
              <a:solidFill>
                <a:srgbClr val="00B050"/>
              </a:solidFill>
              <a:latin typeface="Arial" panose="020B0604020202020204" pitchFamily="34" charset="0"/>
              <a:cs typeface="Arial" panose="020B0604020202020204" pitchFamily="34" charset="0"/>
            </a:endParaRPr>
          </a:p>
          <a:p>
            <a:pPr marL="0" indent="0">
              <a:buNone/>
            </a:pPr>
            <a:endParaRPr lang="sl-SI" b="1" dirty="0">
              <a:solidFill>
                <a:srgbClr val="00B050"/>
              </a:solidFill>
              <a:latin typeface="Arial" panose="020B0604020202020204" pitchFamily="34" charset="0"/>
              <a:cs typeface="Arial" panose="020B0604020202020204" pitchFamily="34" charset="0"/>
            </a:endParaRPr>
          </a:p>
          <a:p>
            <a:pPr marL="0" indent="0">
              <a:buNone/>
            </a:pPr>
            <a:r>
              <a:rPr lang="sl-SI" b="1" dirty="0">
                <a:solidFill>
                  <a:srgbClr val="00B050"/>
                </a:solidFill>
                <a:latin typeface="Arial" panose="020B0604020202020204" pitchFamily="34" charset="0"/>
                <a:cs typeface="Arial" panose="020B0604020202020204" pitchFamily="34" charset="0"/>
              </a:rPr>
              <a:t>Prazgodovinski zakladi</a:t>
            </a:r>
            <a:endParaRPr lang="sl-SI" dirty="0">
              <a:latin typeface="Arial" panose="020B0604020202020204" pitchFamily="34" charset="0"/>
              <a:cs typeface="Arial" panose="020B0604020202020204" pitchFamily="34" charset="0"/>
              <a:hlinkClick r:id="rId7"/>
            </a:endParaRPr>
          </a:p>
          <a:p>
            <a:pPr marL="0" indent="0">
              <a:buNone/>
            </a:pPr>
            <a:r>
              <a:rPr lang="sl-SI" dirty="0">
                <a:hlinkClick r:id="rId7"/>
              </a:rPr>
              <a:t>https://www.nms.si/si/razstave/virtualne-razstave/prazgodovinski-zakladi</a:t>
            </a:r>
            <a:endParaRPr lang="sl-SI" dirty="0"/>
          </a:p>
          <a:p>
            <a:pPr marL="0" indent="0">
              <a:buNone/>
            </a:pPr>
            <a:endParaRPr lang="sl-SI" b="1" dirty="0" smtClean="0">
              <a:solidFill>
                <a:srgbClr val="00B050"/>
              </a:solidFill>
              <a:latin typeface="Arial" panose="020B0604020202020204" pitchFamily="34" charset="0"/>
              <a:cs typeface="Arial" panose="020B0604020202020204" pitchFamily="34" charset="0"/>
            </a:endParaRPr>
          </a:p>
          <a:p>
            <a:pPr marL="0" indent="0">
              <a:buNone/>
            </a:pPr>
            <a:endParaRPr lang="sl-SI" sz="2000" dirty="0" smtClean="0">
              <a:latin typeface="Arial" panose="020B0604020202020204" pitchFamily="34" charset="0"/>
              <a:cs typeface="Arial" panose="020B0604020202020204" pitchFamily="34" charset="0"/>
            </a:endParaRPr>
          </a:p>
          <a:p>
            <a:pPr marL="0" indent="0">
              <a:buNone/>
            </a:pPr>
            <a:endParaRPr lang="sl-SI" sz="2000" dirty="0">
              <a:latin typeface="Arial" panose="020B0604020202020204" pitchFamily="34" charset="0"/>
              <a:cs typeface="Arial" panose="020B0604020202020204" pitchFamily="34" charset="0"/>
            </a:endParaRPr>
          </a:p>
          <a:p>
            <a:endParaRPr lang="sl-SI"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9079739"/>
      </p:ext>
    </p:extLst>
  </p:cSld>
  <p:clrMapOvr>
    <a:masterClrMapping/>
  </p:clrMapOvr>
  <mc:AlternateContent xmlns:mc="http://schemas.openxmlformats.org/markup-compatibility/2006" xmlns:p14="http://schemas.microsoft.com/office/powerpoint/2010/main">
    <mc:Choice Requires="p14">
      <p:transition spd="slow" p14:dur="2000" advTm="11248"/>
    </mc:Choice>
    <mc:Fallback xmlns="">
      <p:transition spd="slow" advTm="1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723" y="302787"/>
            <a:ext cx="1446439" cy="1084829"/>
          </a:xfrm>
          <a:prstGeom prst="rect">
            <a:avLst/>
          </a:prstGeom>
        </p:spPr>
      </p:pic>
      <p:sp>
        <p:nvSpPr>
          <p:cNvPr id="8" name="TextBox 7"/>
          <p:cNvSpPr txBox="1"/>
          <p:nvPr/>
        </p:nvSpPr>
        <p:spPr>
          <a:xfrm>
            <a:off x="4074809" y="629467"/>
            <a:ext cx="3425372" cy="369332"/>
          </a:xfrm>
          <a:prstGeom prst="rect">
            <a:avLst/>
          </a:prstGeom>
          <a:noFill/>
        </p:spPr>
        <p:txBody>
          <a:bodyPr wrap="square" rtlCol="0">
            <a:spAutoFit/>
          </a:bodyPr>
          <a:lstStyle/>
          <a:p>
            <a:pPr algn="ctr"/>
            <a:r>
              <a:rPr lang="sl-SI" b="1" dirty="0" smtClean="0">
                <a:solidFill>
                  <a:srgbClr val="C00000"/>
                </a:solidFill>
                <a:latin typeface="Arial" panose="020B0604020202020204" pitchFamily="34" charset="0"/>
                <a:cs typeface="Arial" panose="020B0604020202020204" pitchFamily="34" charset="0"/>
              </a:rPr>
              <a:t>NAUČI SE ČESA NOVEGA.</a:t>
            </a:r>
            <a:endParaRPr lang="sl-SI" b="1" dirty="0">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2828" y="302786"/>
            <a:ext cx="1446439" cy="1084829"/>
          </a:xfrm>
          <a:prstGeom prst="rect">
            <a:avLst/>
          </a:prstGeom>
        </p:spPr>
      </p:pic>
      <p:sp>
        <p:nvSpPr>
          <p:cNvPr id="11" name="TextBox 10"/>
          <p:cNvSpPr txBox="1"/>
          <p:nvPr/>
        </p:nvSpPr>
        <p:spPr>
          <a:xfrm>
            <a:off x="595085" y="1868625"/>
            <a:ext cx="9071429" cy="707886"/>
          </a:xfrm>
          <a:prstGeom prst="rect">
            <a:avLst/>
          </a:prstGeom>
          <a:noFill/>
        </p:spPr>
        <p:txBody>
          <a:bodyPr wrap="square" rtlCol="0">
            <a:spAutoFit/>
          </a:bodyPr>
          <a:lstStyle/>
          <a:p>
            <a:pPr algn="ctr"/>
            <a:r>
              <a:rPr lang="sl-SI" sz="4000" b="1" dirty="0" smtClean="0">
                <a:solidFill>
                  <a:srgbClr val="00B050"/>
                </a:solidFill>
                <a:latin typeface="Arial" panose="020B0604020202020204" pitchFamily="34" charset="0"/>
                <a:cs typeface="Arial" panose="020B0604020202020204" pitchFamily="34" charset="0"/>
              </a:rPr>
              <a:t>NEANDERTALČEVA PIŠČAL</a:t>
            </a:r>
            <a:endParaRPr lang="sl-SI" sz="4000" b="1" dirty="0">
              <a:solidFill>
                <a:srgbClr val="00B050"/>
              </a:solidFill>
              <a:latin typeface="Arial" panose="020B0604020202020204" pitchFamily="34" charset="0"/>
              <a:cs typeface="Arial" panose="020B0604020202020204" pitchFamily="34" charset="0"/>
            </a:endParaRPr>
          </a:p>
        </p:txBody>
      </p:sp>
      <p:sp>
        <p:nvSpPr>
          <p:cNvPr id="12" name="TextBox 11"/>
          <p:cNvSpPr txBox="1"/>
          <p:nvPr/>
        </p:nvSpPr>
        <p:spPr>
          <a:xfrm>
            <a:off x="2061027" y="2496700"/>
            <a:ext cx="6139543" cy="369332"/>
          </a:xfrm>
          <a:prstGeom prst="rect">
            <a:avLst/>
          </a:prstGeom>
          <a:noFill/>
        </p:spPr>
        <p:txBody>
          <a:bodyPr wrap="square" rtlCol="0">
            <a:spAutoFit/>
          </a:bodyPr>
          <a:lstStyle/>
          <a:p>
            <a:pPr algn="ctr"/>
            <a:r>
              <a:rPr lang="sl-SI" b="1" dirty="0" smtClean="0">
                <a:latin typeface="Arial" panose="020B0604020202020204" pitchFamily="34" charset="0"/>
                <a:cs typeface="Arial" panose="020B0604020202020204" pitchFamily="34" charset="0"/>
              </a:rPr>
              <a:t>Neandertalec je človek, ki je živel pred 150.000 </a:t>
            </a:r>
            <a:r>
              <a:rPr lang="sl-SI" b="1" dirty="0">
                <a:latin typeface="Arial" panose="020B0604020202020204" pitchFamily="34" charset="0"/>
                <a:cs typeface="Arial" panose="020B0604020202020204" pitchFamily="34" charset="0"/>
              </a:rPr>
              <a:t>leti</a:t>
            </a:r>
          </a:p>
        </p:txBody>
      </p:sp>
      <p:sp>
        <p:nvSpPr>
          <p:cNvPr id="13" name="TextBox 12"/>
          <p:cNvSpPr txBox="1"/>
          <p:nvPr/>
        </p:nvSpPr>
        <p:spPr>
          <a:xfrm>
            <a:off x="362857" y="4447964"/>
            <a:ext cx="9303657" cy="923330"/>
          </a:xfrm>
          <a:prstGeom prst="rect">
            <a:avLst/>
          </a:prstGeom>
          <a:noFill/>
        </p:spPr>
        <p:txBody>
          <a:bodyPr wrap="square" rtlCol="0">
            <a:spAutoFit/>
          </a:bodyPr>
          <a:lstStyle/>
          <a:p>
            <a:endParaRPr lang="sl-SI" dirty="0" smtClean="0"/>
          </a:p>
          <a:p>
            <a:endParaRPr lang="sl-SI" dirty="0"/>
          </a:p>
          <a:p>
            <a:endParaRPr lang="sl-SI" dirty="0"/>
          </a:p>
        </p:txBody>
      </p:sp>
      <p:sp>
        <p:nvSpPr>
          <p:cNvPr id="15" name="TextBox 14"/>
          <p:cNvSpPr txBox="1"/>
          <p:nvPr/>
        </p:nvSpPr>
        <p:spPr>
          <a:xfrm>
            <a:off x="446238" y="2685143"/>
            <a:ext cx="45719" cy="369332"/>
          </a:xfrm>
          <a:prstGeom prst="rect">
            <a:avLst/>
          </a:prstGeom>
          <a:noFill/>
        </p:spPr>
        <p:txBody>
          <a:bodyPr wrap="square" rtlCol="0">
            <a:spAutoFit/>
          </a:bodyPr>
          <a:lstStyle/>
          <a:p>
            <a:endParaRPr lang="sl-SI"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238" y="3143031"/>
            <a:ext cx="4810125" cy="3185836"/>
          </a:xfrm>
          <a:prstGeom prst="rect">
            <a:avLst/>
          </a:prstGeom>
          <a:ln>
            <a:noFill/>
          </a:ln>
          <a:effectLst>
            <a:softEdge rad="112500"/>
          </a:effectLst>
        </p:spPr>
      </p:pic>
      <p:sp>
        <p:nvSpPr>
          <p:cNvPr id="18" name="TextBox 17"/>
          <p:cNvSpPr txBox="1"/>
          <p:nvPr/>
        </p:nvSpPr>
        <p:spPr>
          <a:xfrm>
            <a:off x="5965371" y="3143031"/>
            <a:ext cx="5660572" cy="2248693"/>
          </a:xfrm>
          <a:prstGeom prst="rect">
            <a:avLst/>
          </a:prstGeom>
          <a:noFill/>
        </p:spPr>
        <p:txBody>
          <a:bodyPr wrap="square" rtlCol="0">
            <a:spAutoFit/>
          </a:bodyPr>
          <a:lstStyle/>
          <a:p>
            <a:pPr algn="just">
              <a:lnSpc>
                <a:spcPct val="150000"/>
              </a:lnSpc>
            </a:pPr>
            <a:r>
              <a:rPr lang="sl-SI" sz="2400" dirty="0" smtClean="0">
                <a:latin typeface="Arial" panose="020B0604020202020204" pitchFamily="34" charset="0"/>
                <a:cs typeface="Arial" panose="020B0604020202020204" pitchFamily="34" charset="0"/>
              </a:rPr>
              <a:t>To je najstarejša </a:t>
            </a:r>
            <a:r>
              <a:rPr lang="sl-SI" sz="2400" dirty="0">
                <a:latin typeface="Arial" panose="020B0604020202020204" pitchFamily="34" charset="0"/>
                <a:cs typeface="Arial" panose="020B0604020202020204" pitchFamily="34" charset="0"/>
              </a:rPr>
              <a:t>piščal na svetu</a:t>
            </a:r>
            <a:r>
              <a:rPr lang="sl-SI" sz="2400" dirty="0" smtClean="0">
                <a:latin typeface="Arial" panose="020B0604020202020204" pitchFamily="34" charset="0"/>
                <a:cs typeface="Arial" panose="020B0604020202020204" pitchFamily="34" charset="0"/>
              </a:rPr>
              <a:t>. Narejena je iz kosti jamskega medveda. Vanjo </a:t>
            </a:r>
            <a:r>
              <a:rPr lang="sl-SI" sz="2400" dirty="0">
                <a:latin typeface="Arial" panose="020B0604020202020204" pitchFamily="34" charset="0"/>
                <a:cs typeface="Arial" panose="020B0604020202020204" pitchFamily="34" charset="0"/>
              </a:rPr>
              <a:t>so izdelane štiri luknjice: dve sta ohranjeni v celoti in dve delno. </a:t>
            </a:r>
            <a:endParaRPr lang="sl-SI" dirty="0"/>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2422" y="302786"/>
            <a:ext cx="2206168" cy="3012759"/>
          </a:xfrm>
          <a:prstGeom prst="rect">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1229371"/>
      </p:ext>
    </p:extLst>
  </p:cSld>
  <p:clrMapOvr>
    <a:masterClrMapping/>
  </p:clrMapOvr>
  <mc:AlternateContent xmlns:mc="http://schemas.openxmlformats.org/markup-compatibility/2006" xmlns:p14="http://schemas.microsoft.com/office/powerpoint/2010/main">
    <mc:Choice Requires="p14">
      <p:transition spd="slow" p14:dur="2000" advTm="42241"/>
    </mc:Choice>
    <mc:Fallback xmlns="">
      <p:transition spd="slow" advTm="4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200" y="374196"/>
            <a:ext cx="10515600" cy="4351338"/>
          </a:xfrm>
        </p:spPr>
        <p:txBody>
          <a:bodyPr/>
          <a:lstStyle/>
          <a:p>
            <a:r>
              <a:rPr lang="sl-SI" dirty="0" smtClean="0"/>
              <a:t>Oglej si posnetek piščali.</a:t>
            </a:r>
          </a:p>
          <a:p>
            <a:endParaRPr lang="sl-SI" dirty="0"/>
          </a:p>
        </p:txBody>
      </p:sp>
      <p:sp>
        <p:nvSpPr>
          <p:cNvPr id="4" name="Content Placeholder 2"/>
          <p:cNvSpPr txBox="1">
            <a:spLocks/>
          </p:cNvSpPr>
          <p:nvPr/>
        </p:nvSpPr>
        <p:spPr>
          <a:xfrm>
            <a:off x="330200" y="374196"/>
            <a:ext cx="113828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l-SI" dirty="0">
              <a:hlinkClick r:id="rId5"/>
            </a:endParaRPr>
          </a:p>
          <a:p>
            <a:pPr marL="0" indent="0">
              <a:buNone/>
            </a:pPr>
            <a:r>
              <a:rPr lang="sl-SI" dirty="0" smtClean="0">
                <a:hlinkClick r:id="rId5"/>
              </a:rPr>
              <a:t>https://www.youtube.com/watch?v=dmwlDcKlcTo&amp;feature=emb_logo</a:t>
            </a:r>
            <a:endParaRPr lang="sl-SI" dirty="0" smtClean="0"/>
          </a:p>
          <a:p>
            <a:pPr marL="0" indent="0">
              <a:buNone/>
            </a:pPr>
            <a:endParaRPr lang="sl-SI" dirty="0" smtClean="0"/>
          </a:p>
          <a:p>
            <a:pPr marL="0" indent="0">
              <a:buNone/>
            </a:pPr>
            <a:endParaRPr lang="sl-SI" dirty="0"/>
          </a:p>
          <a:p>
            <a:pPr marL="0" indent="0">
              <a:buNone/>
            </a:pPr>
            <a:r>
              <a:rPr lang="sl-SI" dirty="0" smtClean="0"/>
              <a:t>Poslušaj neandertalčevo piščal.</a:t>
            </a:r>
          </a:p>
          <a:p>
            <a:pPr marL="0" indent="0">
              <a:buNone/>
            </a:pPr>
            <a:r>
              <a:rPr lang="sl-SI" dirty="0">
                <a:hlinkClick r:id="rId6"/>
              </a:rPr>
              <a:t>https://www.youtube.com/watch?v=AZCWFcyxUhQ</a:t>
            </a:r>
            <a:endParaRPr lang="sl-SI"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7609719"/>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358" y="1069294"/>
            <a:ext cx="11843656" cy="1325563"/>
          </a:xfrm>
        </p:spPr>
        <p:txBody>
          <a:bodyPr>
            <a:normAutofit fontScale="90000"/>
          </a:bodyPr>
          <a:lstStyle/>
          <a:p>
            <a:pPr algn="ctr"/>
            <a:r>
              <a:rPr lang="sl-SI" sz="3200" dirty="0" smtClean="0">
                <a:latin typeface="Arial" panose="020B0604020202020204" pitchFamily="34" charset="0"/>
                <a:cs typeface="Arial" panose="020B0604020202020204" pitchFamily="34" charset="0"/>
              </a:rPr>
              <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Danes si spoznal veliko stvari. </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Kateri muzej ti je bil najbolj všeč? </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Katera zbirka te je najbolj zanimala? </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Kateri muzej bi si ti rad ogledal</a:t>
            </a:r>
            <a:r>
              <a:rPr lang="sl-SI" sz="3200" dirty="0">
                <a:latin typeface="Arial" panose="020B0604020202020204" pitchFamily="34" charset="0"/>
                <a:cs typeface="Arial" panose="020B0604020202020204" pitchFamily="34" charset="0"/>
              </a:rPr>
              <a:t>? </a:t>
            </a:r>
            <a:r>
              <a:rPr lang="sl-SI" sz="3200" dirty="0" smtClean="0">
                <a:latin typeface="Arial" panose="020B0604020202020204" pitchFamily="34" charset="0"/>
                <a:cs typeface="Arial" panose="020B0604020202020204" pitchFamily="34" charset="0"/>
              </a:rPr>
              <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Kaj </a:t>
            </a:r>
            <a:r>
              <a:rPr lang="sl-SI" sz="3200" dirty="0">
                <a:latin typeface="Arial" panose="020B0604020202020204" pitchFamily="34" charset="0"/>
                <a:cs typeface="Arial" panose="020B0604020202020204" pitchFamily="34" charset="0"/>
              </a:rPr>
              <a:t>ti je bilo všeč in kaj ne</a:t>
            </a:r>
            <a:r>
              <a:rPr lang="sl-SI" sz="3200" dirty="0" smtClean="0">
                <a:latin typeface="Arial" panose="020B0604020202020204" pitchFamily="34" charset="0"/>
                <a:cs typeface="Arial" panose="020B0604020202020204" pitchFamily="34" charset="0"/>
              </a:rPr>
              <a:t>? </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Si izvedel kaj novega?</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 </a:t>
            </a:r>
            <a:endParaRPr lang="sl-SI"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9229" y="2931886"/>
            <a:ext cx="11469914" cy="3570514"/>
          </a:xfrm>
        </p:spPr>
        <p:txBody>
          <a:bodyPr/>
          <a:lstStyle/>
          <a:p>
            <a:pPr marL="0" indent="0">
              <a:buNone/>
            </a:pPr>
            <a:endParaRPr lang="sl-SI" dirty="0" smtClean="0">
              <a:latin typeface="Arial" panose="020B0604020202020204" pitchFamily="34" charset="0"/>
              <a:cs typeface="Arial" panose="020B0604020202020204" pitchFamily="34" charset="0"/>
            </a:endParaRPr>
          </a:p>
          <a:p>
            <a:pPr marL="0" indent="0">
              <a:buNone/>
            </a:pPr>
            <a:endParaRPr lang="sl-SI" dirty="0" smtClean="0">
              <a:latin typeface="Arial" panose="020B0604020202020204" pitchFamily="34" charset="0"/>
              <a:cs typeface="Arial" panose="020B0604020202020204" pitchFamily="34" charset="0"/>
            </a:endParaRPr>
          </a:p>
          <a:p>
            <a:pPr marL="0" indent="0" algn="ctr">
              <a:lnSpc>
                <a:spcPct val="150000"/>
              </a:lnSpc>
              <a:buNone/>
            </a:pPr>
            <a:r>
              <a:rPr lang="sl-SI" dirty="0" smtClean="0">
                <a:solidFill>
                  <a:srgbClr val="008000"/>
                </a:solidFill>
                <a:latin typeface="Arial" panose="020B0604020202020204" pitchFamily="34" charset="0"/>
                <a:cs typeface="Arial" panose="020B0604020202020204" pitchFamily="34" charset="0"/>
              </a:rPr>
              <a:t>To so vprašanja, ki te bodo vodila pri opisu današnjega dne.</a:t>
            </a:r>
          </a:p>
          <a:p>
            <a:pPr marL="0" indent="0" algn="ctr">
              <a:lnSpc>
                <a:spcPct val="150000"/>
              </a:lnSpc>
              <a:buNone/>
            </a:pPr>
            <a:r>
              <a:rPr lang="sl-SI" dirty="0" smtClean="0">
                <a:solidFill>
                  <a:srgbClr val="008000"/>
                </a:solidFill>
                <a:latin typeface="Arial" panose="020B0604020202020204" pitchFamily="34" charset="0"/>
                <a:cs typeface="Arial" panose="020B0604020202020204" pitchFamily="34" charset="0"/>
              </a:rPr>
              <a:t>Vzemi zvezek z vmesno črto in napiši naslov </a:t>
            </a:r>
            <a:r>
              <a:rPr lang="sl-SI" b="1" dirty="0" smtClean="0">
                <a:solidFill>
                  <a:srgbClr val="C00000"/>
                </a:solidFill>
                <a:latin typeface="Arial" panose="020B0604020202020204" pitchFamily="34" charset="0"/>
                <a:cs typeface="Arial" panose="020B0604020202020204" pitchFamily="34" charset="0"/>
              </a:rPr>
              <a:t>OBISK MUZEJA</a:t>
            </a:r>
            <a:r>
              <a:rPr lang="sl-SI" b="1" dirty="0" smtClean="0">
                <a:solidFill>
                  <a:srgbClr val="008000"/>
                </a:solidFill>
                <a:latin typeface="Arial" panose="020B0604020202020204" pitchFamily="34" charset="0"/>
                <a:cs typeface="Arial" panose="020B0604020202020204" pitchFamily="34" charset="0"/>
              </a:rPr>
              <a:t>.</a:t>
            </a:r>
          </a:p>
          <a:p>
            <a:pPr marL="0" indent="0" algn="ctr">
              <a:lnSpc>
                <a:spcPct val="150000"/>
              </a:lnSpc>
              <a:buNone/>
            </a:pPr>
            <a:r>
              <a:rPr lang="sl-SI" dirty="0" smtClean="0">
                <a:solidFill>
                  <a:srgbClr val="008000"/>
                </a:solidFill>
                <a:latin typeface="Arial" panose="020B0604020202020204" pitchFamily="34" charset="0"/>
                <a:cs typeface="Arial" panose="020B0604020202020204" pitchFamily="34" charset="0"/>
              </a:rPr>
              <a:t>S pisanimi črkami zapiši vsaj 5 povedi o obisku muzeja.</a:t>
            </a:r>
            <a:endParaRPr lang="sl-SI" dirty="0">
              <a:solidFill>
                <a:srgbClr val="008000"/>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0236911"/>
      </p:ext>
    </p:extLst>
  </p:cSld>
  <p:clrMapOvr>
    <a:masterClrMapping/>
  </p:clrMapOvr>
  <mc:AlternateContent xmlns:mc="http://schemas.openxmlformats.org/markup-compatibility/2006" xmlns:p14="http://schemas.microsoft.com/office/powerpoint/2010/main">
    <mc:Choice Requires="p14">
      <p:transition spd="slow" p14:dur="2000" advTm="53575"/>
    </mc:Choice>
    <mc:Fallback xmlns="">
      <p:transition spd="slow" advTm="53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4713" y="205468"/>
            <a:ext cx="11600543" cy="1608818"/>
          </a:xfrm>
        </p:spPr>
        <p:txBody>
          <a:bodyPr>
            <a:normAutofit/>
          </a:bodyPr>
          <a:lstStyle/>
          <a:p>
            <a:pPr algn="just"/>
            <a:r>
              <a:rPr lang="sl-SI" sz="3200" dirty="0" smtClean="0">
                <a:latin typeface="Arial" panose="020B0604020202020204" pitchFamily="34" charset="0"/>
                <a:cs typeface="Arial" panose="020B0604020202020204" pitchFamily="34" charset="0"/>
              </a:rPr>
              <a:t>Ker vem, da zelo rad ustvarjaš si izberi eno (lahko tudi več) od spodnjih nalog in jo izdelaj. Navodila so v nadaljevanju.</a:t>
            </a:r>
            <a:endParaRPr lang="sl-SI"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46314" y="1680482"/>
            <a:ext cx="10515600" cy="4351338"/>
          </a:xfrm>
        </p:spPr>
        <p:txBody>
          <a:bodyPr/>
          <a:lstStyle/>
          <a:p>
            <a:r>
              <a:rPr lang="sl-SI" dirty="0" smtClean="0"/>
              <a:t>1. NITNI TELEFON</a:t>
            </a:r>
          </a:p>
          <a:p>
            <a:r>
              <a:rPr lang="sl-SI" dirty="0" smtClean="0"/>
              <a:t>2. STARA GLASBILA</a:t>
            </a:r>
          </a:p>
          <a:p>
            <a:r>
              <a:rPr lang="sl-SI" dirty="0" smtClean="0"/>
              <a:t>3. OKRAŠEN LONEC ZA ROŽE</a:t>
            </a:r>
          </a:p>
          <a:p>
            <a:r>
              <a:rPr lang="sl-SI" dirty="0" smtClean="0"/>
              <a:t>4. PUNČKA IZ CUNJ</a:t>
            </a:r>
          </a:p>
          <a:p>
            <a:r>
              <a:rPr lang="sl-SI" dirty="0" smtClean="0"/>
              <a:t>5. IGRAČA IZ ODPADNEGA MATERIALA</a:t>
            </a:r>
            <a:endParaRPr lang="sl-SI"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0586227"/>
      </p:ext>
    </p:extLst>
  </p:cSld>
  <p:clrMapOvr>
    <a:masterClrMapping/>
  </p:clrMapOvr>
  <mc:AlternateContent xmlns:mc="http://schemas.openxmlformats.org/markup-compatibility/2006" xmlns:p14="http://schemas.microsoft.com/office/powerpoint/2010/main">
    <mc:Choice Requires="p14">
      <p:transition spd="slow" p14:dur="2000" advTm="48584"/>
    </mc:Choice>
    <mc:Fallback xmlns="">
      <p:transition spd="slow" advTm="48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l-SI" sz="4000" b="1" dirty="0" smtClean="0">
                <a:solidFill>
                  <a:srgbClr val="C00000"/>
                </a:solidFill>
                <a:latin typeface="Arial" panose="020B0604020202020204" pitchFamily="34" charset="0"/>
                <a:cs typeface="Arial" panose="020B0604020202020204" pitchFamily="34" charset="0"/>
              </a:rPr>
              <a:t>NITNI TELEFON</a:t>
            </a:r>
            <a:endParaRPr lang="sl-SI" sz="40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1690688"/>
            <a:ext cx="11887200" cy="4717143"/>
          </a:xfrm>
        </p:spPr>
        <p:txBody>
          <a:bodyPr>
            <a:normAutofit/>
          </a:bodyPr>
          <a:lstStyle/>
          <a:p>
            <a:pPr>
              <a:lnSpc>
                <a:spcPct val="150000"/>
              </a:lnSpc>
            </a:pPr>
            <a:r>
              <a:rPr lang="sl-SI" sz="2400" dirty="0">
                <a:latin typeface="Arial" panose="020B0604020202020204" pitchFamily="34" charset="0"/>
                <a:cs typeface="Arial" panose="020B0604020202020204" pitchFamily="34" charset="0"/>
              </a:rPr>
              <a:t>Ste vedeli, da lahko telefoniramo z lončki? </a:t>
            </a:r>
            <a:endParaRPr lang="sl-SI" sz="2400" dirty="0" smtClean="0">
              <a:latin typeface="Arial" panose="020B0604020202020204" pitchFamily="34" charset="0"/>
              <a:cs typeface="Arial" panose="020B0604020202020204" pitchFamily="34" charset="0"/>
            </a:endParaRPr>
          </a:p>
          <a:p>
            <a:pPr marL="0" indent="0" algn="just">
              <a:lnSpc>
                <a:spcPct val="150000"/>
              </a:lnSpc>
              <a:buNone/>
            </a:pPr>
            <a:r>
              <a:rPr lang="sl-SI" sz="2400" dirty="0" smtClean="0">
                <a:latin typeface="Arial" panose="020B0604020202020204" pitchFamily="34" charset="0"/>
                <a:cs typeface="Arial" panose="020B0604020202020204" pitchFamily="34" charset="0"/>
              </a:rPr>
              <a:t>Za </a:t>
            </a:r>
            <a:r>
              <a:rPr lang="sl-SI" sz="2400" dirty="0">
                <a:latin typeface="Arial" panose="020B0604020202020204" pitchFamily="34" charset="0"/>
                <a:cs typeface="Arial" panose="020B0604020202020204" pitchFamily="34" charset="0"/>
              </a:rPr>
              <a:t>preprosto napravo boste potrebovali dva jogurtova lončka, lahko pa tudi papirnata lončka ali pločevinki. V dno vsakega naredite majhno luknjico z ostrim delom škarij ali s šivanko. Skozi luknjico vdenite dolgo vrvico, da povežete oba lončka. Na obeh straneh vrvico zavežite v debelejši vozel, tako da bo zaprl luknjico. Telefonska povezava je odvisna od debeline vrvice in materiala ‘slušalk’. Pri uporabi telefona mora biti vrvica med lončkoma napeta. Preizkusi svoj telefon.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2837953"/>
      </p:ext>
    </p:extLst>
  </p:cSld>
  <p:clrMapOvr>
    <a:masterClrMapping/>
  </p:clrMapOvr>
  <mc:AlternateContent xmlns:mc="http://schemas.openxmlformats.org/markup-compatibility/2006" xmlns:p14="http://schemas.microsoft.com/office/powerpoint/2010/main">
    <mc:Choice Requires="p14">
      <p:transition spd="slow" p14:dur="2000" advTm="2577"/>
    </mc:Choice>
    <mc:Fallback xmlns="">
      <p:transition spd="slow" advTm="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085" y="272596"/>
            <a:ext cx="11136085" cy="2107747"/>
          </a:xfrm>
        </p:spPr>
        <p:txBody>
          <a:bodyPr/>
          <a:lstStyle/>
          <a:p>
            <a:r>
              <a:rPr lang="sl-SI" dirty="0"/>
              <a:t>Kaj </a:t>
            </a:r>
            <a:r>
              <a:rPr lang="sl-SI" dirty="0" smtClean="0"/>
              <a:t>potrebuješ:</a:t>
            </a:r>
            <a:r>
              <a:rPr lang="sl-SI" dirty="0"/>
              <a:t/>
            </a:r>
            <a:br>
              <a:rPr lang="sl-SI" dirty="0"/>
            </a:br>
            <a:r>
              <a:rPr lang="sl-SI" dirty="0"/>
              <a:t>– dva jogurtova lončka/papirnata lončka ali dve pločevinki,</a:t>
            </a:r>
            <a:br>
              <a:rPr lang="sl-SI" dirty="0"/>
            </a:br>
            <a:r>
              <a:rPr lang="sl-SI" dirty="0"/>
              <a:t>– daljši kos tanke vrvice ali sukanca,</a:t>
            </a:r>
            <a:br>
              <a:rPr lang="sl-SI" dirty="0"/>
            </a:br>
            <a:r>
              <a:rPr lang="sl-SI" dirty="0"/>
              <a:t>– škarje, šivanka.</a:t>
            </a:r>
          </a:p>
        </p:txBody>
      </p:sp>
      <p:pic>
        <p:nvPicPr>
          <p:cNvPr id="5" name="Picture 4"/>
          <p:cNvPicPr>
            <a:picLocks noChangeAspect="1"/>
          </p:cNvPicPr>
          <p:nvPr/>
        </p:nvPicPr>
        <p:blipFill>
          <a:blip r:embed="rId5"/>
          <a:stretch>
            <a:fillRect/>
          </a:stretch>
        </p:blipFill>
        <p:spPr>
          <a:xfrm>
            <a:off x="692163" y="1711084"/>
            <a:ext cx="4458583" cy="2510971"/>
          </a:xfrm>
          <a:prstGeom prst="rect">
            <a:avLst/>
          </a:prstGeom>
          <a:ln>
            <a:noFill/>
          </a:ln>
          <a:effectLst>
            <a:softEdge rad="112500"/>
          </a:effectLst>
        </p:spPr>
      </p:pic>
      <p:pic>
        <p:nvPicPr>
          <p:cNvPr id="2052" name="Picture 4" descr="Muzej na obisku - za nižjo stopnjo • TMS - Tehniški muzej Slovenij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5371" y="1326469"/>
            <a:ext cx="4727574" cy="26592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2095486" y="4222358"/>
            <a:ext cx="4292352" cy="2403717"/>
          </a:xfrm>
          <a:prstGeom prst="rect">
            <a:avLst/>
          </a:prstGeom>
          <a:ln>
            <a:noFill/>
          </a:ln>
          <a:effectLst>
            <a:softEdge rad="112500"/>
          </a:effectLst>
        </p:spPr>
      </p:pic>
      <p:pic>
        <p:nvPicPr>
          <p:cNvPr id="9" name="Picture 8"/>
          <p:cNvPicPr>
            <a:picLocks noChangeAspect="1"/>
          </p:cNvPicPr>
          <p:nvPr/>
        </p:nvPicPr>
        <p:blipFill>
          <a:blip r:embed="rId8"/>
          <a:stretch>
            <a:fillRect/>
          </a:stretch>
        </p:blipFill>
        <p:spPr>
          <a:xfrm>
            <a:off x="7544417" y="4133367"/>
            <a:ext cx="4388227" cy="2457407"/>
          </a:xfrm>
          <a:prstGeom prst="rect">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4120146"/>
      </p:ext>
    </p:extLst>
  </p:cSld>
  <p:clrMapOvr>
    <a:masterClrMapping/>
  </p:clrMapOvr>
  <mc:AlternateContent xmlns:mc="http://schemas.openxmlformats.org/markup-compatibility/2006" xmlns:p14="http://schemas.microsoft.com/office/powerpoint/2010/main">
    <mc:Choice Requires="p14">
      <p:transition spd="slow" p14:dur="2000" advTm="2759"/>
    </mc:Choice>
    <mc:Fallback xmlns="">
      <p:transition spd="slow" advTm="2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7864"/>
            <a:ext cx="10515600" cy="1026475"/>
          </a:xfrm>
        </p:spPr>
        <p:txBody>
          <a:bodyPr/>
          <a:lstStyle/>
          <a:p>
            <a:r>
              <a:rPr lang="sl-SI" b="1" dirty="0" smtClean="0">
                <a:solidFill>
                  <a:srgbClr val="0070C0"/>
                </a:solidFill>
                <a:latin typeface="Arial" panose="020B0604020202020204" pitchFamily="34" charset="0"/>
                <a:cs typeface="Arial" panose="020B0604020202020204" pitchFamily="34" charset="0"/>
              </a:rPr>
              <a:t>Kaj je to MUZEJ?</a:t>
            </a:r>
            <a:endParaRPr lang="sl-SI"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1972" y="873124"/>
            <a:ext cx="10515600" cy="4351338"/>
          </a:xfrm>
        </p:spPr>
        <p:txBody>
          <a:bodyPr>
            <a:normAutofit/>
          </a:bodyPr>
          <a:lstStyle/>
          <a:p>
            <a:pPr algn="just">
              <a:lnSpc>
                <a:spcPct val="150000"/>
              </a:lnSpc>
            </a:pPr>
            <a:r>
              <a:rPr lang="sl-SI" dirty="0" smtClean="0">
                <a:latin typeface="Arial" panose="020B0604020202020204" pitchFamily="34" charset="0"/>
                <a:cs typeface="Arial" panose="020B0604020202020204" pitchFamily="34" charset="0"/>
              </a:rPr>
              <a:t>Muzej je ustanova, katere glavna naloga je zbiranje, urejanje in hranjenje starih predmetov. </a:t>
            </a:r>
          </a:p>
          <a:p>
            <a:pPr algn="just">
              <a:lnSpc>
                <a:spcPct val="150000"/>
              </a:lnSpc>
            </a:pPr>
            <a:r>
              <a:rPr lang="sl-SI" dirty="0" smtClean="0">
                <a:latin typeface="Arial" panose="020B0604020202020204" pitchFamily="34" charset="0"/>
                <a:cs typeface="Arial" panose="020B0604020202020204" pitchFamily="34" charset="0"/>
              </a:rPr>
              <a:t>Muzeji želijo stare predmete čim bolj približati obiskovalcem.</a:t>
            </a:r>
          </a:p>
          <a:p>
            <a:pPr algn="just">
              <a:lnSpc>
                <a:spcPct val="150000"/>
              </a:lnSpc>
            </a:pPr>
            <a:r>
              <a:rPr lang="sl-SI" dirty="0" smtClean="0">
                <a:latin typeface="Arial" panose="020B0604020202020204" pitchFamily="34" charset="0"/>
                <a:cs typeface="Arial" panose="020B0604020202020204" pitchFamily="34" charset="0"/>
              </a:rPr>
              <a:t>V muzeju vidimo predmete iz časov, ko so živele naše prababice ali praprababice.</a:t>
            </a:r>
          </a:p>
          <a:p>
            <a:endParaRPr lang="sl-SI" dirty="0"/>
          </a:p>
          <a:p>
            <a:endParaRPr lang="sl-SI"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98424"/>
            <a:ext cx="3904343" cy="2585102"/>
          </a:xfrm>
          <a:prstGeom prst="rect">
            <a:avLst/>
          </a:prstGeom>
          <a:ln>
            <a:noFill/>
          </a:ln>
          <a:effectLst>
            <a:softEdge rad="11250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3590925"/>
            <a:ext cx="4876800" cy="3267075"/>
          </a:xfrm>
          <a:prstGeom prst="rect">
            <a:avLst/>
          </a:prstGeom>
          <a:ln>
            <a:noFill/>
          </a:ln>
          <a:effectLst>
            <a:softEdge rad="112500"/>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4632" y="4477345"/>
            <a:ext cx="2410279" cy="2410279"/>
          </a:xfrm>
          <a:prstGeom prst="rect">
            <a:avLst/>
          </a:prstGeom>
          <a:ln>
            <a:noFill/>
          </a:ln>
          <a:effectLst>
            <a:softEdge rad="112500"/>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8816604"/>
      </p:ext>
    </p:extLst>
  </p:cSld>
  <p:clrMapOvr>
    <a:masterClrMapping/>
  </p:clrMapOvr>
  <mc:AlternateContent xmlns:mc="http://schemas.openxmlformats.org/markup-compatibility/2006" xmlns:p14="http://schemas.microsoft.com/office/powerpoint/2010/main">
    <mc:Choice Requires="p14">
      <p:transition spd="slow" p14:dur="2000" advTm="32552"/>
    </mc:Choice>
    <mc:Fallback xmlns="">
      <p:transition spd="slow" advTm="3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29" y="1825625"/>
            <a:ext cx="11887200" cy="4351338"/>
          </a:xfrm>
        </p:spPr>
        <p:txBody>
          <a:bodyPr/>
          <a:lstStyle/>
          <a:p>
            <a:r>
              <a:rPr lang="sl-SI" dirty="0">
                <a:hlinkClick r:id="rId5"/>
              </a:rPr>
              <a:t>http://</a:t>
            </a:r>
            <a:r>
              <a:rPr lang="sl-SI" dirty="0" smtClean="0">
                <a:hlinkClick r:id="rId5"/>
              </a:rPr>
              <a:t>www.o-4os.ce.edus.si/gradiva/geo/terensko_delo/terensko_delo_pdf/izdelava_piscalke.pdf</a:t>
            </a:r>
            <a:endParaRPr lang="sl-SI" dirty="0" smtClean="0"/>
          </a:p>
          <a:p>
            <a:endParaRPr lang="sl-SI" dirty="0"/>
          </a:p>
          <a:p>
            <a:r>
              <a:rPr lang="sl-SI" dirty="0">
                <a:hlinkClick r:id="rId6"/>
              </a:rPr>
              <a:t>http://</a:t>
            </a:r>
            <a:r>
              <a:rPr lang="sl-SI" dirty="0" smtClean="0">
                <a:hlinkClick r:id="rId6"/>
              </a:rPr>
              <a:t>www.o-cerkvenjak.mb.edus.si/glasbila.htm</a:t>
            </a:r>
            <a:endParaRPr lang="sl-SI" dirty="0" smtClean="0"/>
          </a:p>
          <a:p>
            <a:endParaRPr lang="sl-SI" dirty="0"/>
          </a:p>
        </p:txBody>
      </p:sp>
      <p:sp>
        <p:nvSpPr>
          <p:cNvPr id="4" name="Title 1"/>
          <p:cNvSpPr>
            <a:spLocks noGrp="1"/>
          </p:cNvSpPr>
          <p:nvPr>
            <p:ph type="title"/>
          </p:nvPr>
        </p:nvSpPr>
        <p:spPr/>
        <p:txBody>
          <a:bodyPr>
            <a:normAutofit/>
          </a:bodyPr>
          <a:lstStyle/>
          <a:p>
            <a:pPr algn="ctr"/>
            <a:r>
              <a:rPr lang="sl-SI" sz="4000" b="1" dirty="0" smtClean="0">
                <a:solidFill>
                  <a:srgbClr val="C00000"/>
                </a:solidFill>
                <a:latin typeface="Arial" panose="020B0604020202020204" pitchFamily="34" charset="0"/>
                <a:cs typeface="Arial" panose="020B0604020202020204" pitchFamily="34" charset="0"/>
              </a:rPr>
              <a:t>GLASBILA</a:t>
            </a:r>
            <a:br>
              <a:rPr lang="sl-SI" sz="4000" b="1" dirty="0" smtClean="0">
                <a:solidFill>
                  <a:srgbClr val="C00000"/>
                </a:solidFill>
                <a:latin typeface="Arial" panose="020B0604020202020204" pitchFamily="34" charset="0"/>
                <a:cs typeface="Arial" panose="020B0604020202020204" pitchFamily="34" charset="0"/>
              </a:rPr>
            </a:br>
            <a:r>
              <a:rPr lang="sl-SI" sz="2400" dirty="0" smtClean="0">
                <a:latin typeface="Arial" panose="020B0604020202020204" pitchFamily="34" charset="0"/>
                <a:cs typeface="Arial" panose="020B0604020202020204" pitchFamily="34" charset="0"/>
              </a:rPr>
              <a:t>Izdelaš si lahko glasbilo. Nekaj idej je spodaj. Prepusti se domišljiji.</a:t>
            </a:r>
            <a:endParaRPr lang="sl-SI"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7285" y="2914650"/>
            <a:ext cx="3810000" cy="2857500"/>
          </a:xfrm>
          <a:prstGeom prst="rect">
            <a:avLst/>
          </a:prstGeom>
          <a:ln>
            <a:noFill/>
          </a:ln>
          <a:effectLst>
            <a:softEdge rad="112500"/>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3999" y="4230915"/>
            <a:ext cx="3309257" cy="2481943"/>
          </a:xfrm>
          <a:prstGeom prst="rect">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8515423"/>
      </p:ext>
    </p:extLst>
  </p:cSld>
  <p:clrMapOvr>
    <a:masterClrMapping/>
  </p:clrMapOvr>
  <mc:AlternateContent xmlns:mc="http://schemas.openxmlformats.org/markup-compatibility/2006" xmlns:p14="http://schemas.microsoft.com/office/powerpoint/2010/main">
    <mc:Choice Requires="p14">
      <p:transition spd="slow" p14:dur="2000" advTm="2920"/>
    </mc:Choice>
    <mc:Fallback xmlns="">
      <p:transition spd="slow" advTm="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3229" y="2602820"/>
            <a:ext cx="4880428" cy="2188708"/>
          </a:xfrm>
        </p:spPr>
        <p:txBody>
          <a:bodyPr>
            <a:normAutofit fontScale="92500" lnSpcReduction="20000"/>
          </a:bodyPr>
          <a:lstStyle/>
          <a:p>
            <a:pPr marL="0" indent="0" algn="ctr">
              <a:buNone/>
            </a:pPr>
            <a:r>
              <a:rPr lang="sl-SI" dirty="0" smtClean="0">
                <a:solidFill>
                  <a:srgbClr val="008000"/>
                </a:solidFill>
              </a:rPr>
              <a:t>Postopek:</a:t>
            </a:r>
          </a:p>
          <a:p>
            <a:pPr marL="0" indent="0" algn="ctr">
              <a:buNone/>
            </a:pPr>
            <a:r>
              <a:rPr lang="sl-SI" dirty="0" smtClean="0"/>
              <a:t>Motiv si na lonček najprej skiciraj s svinčnikom.</a:t>
            </a:r>
          </a:p>
          <a:p>
            <a:pPr marL="0" indent="0" algn="ctr">
              <a:buNone/>
            </a:pPr>
            <a:r>
              <a:rPr lang="sl-SI" dirty="0" smtClean="0"/>
              <a:t>Potem svinčnik prevleci z barvo. </a:t>
            </a:r>
          </a:p>
          <a:p>
            <a:pPr marL="0" indent="0" algn="ctr">
              <a:buNone/>
            </a:pPr>
            <a:r>
              <a:rPr lang="sl-SI" dirty="0" smtClean="0"/>
              <a:t>Ko se posuši lahko prebarvaš z lakom.</a:t>
            </a:r>
            <a:endParaRPr lang="sl-SI" dirty="0"/>
          </a:p>
        </p:txBody>
      </p:sp>
      <p:sp>
        <p:nvSpPr>
          <p:cNvPr id="4" name="Title 1"/>
          <p:cNvSpPr>
            <a:spLocks noGrp="1"/>
          </p:cNvSpPr>
          <p:nvPr>
            <p:ph type="title"/>
          </p:nvPr>
        </p:nvSpPr>
        <p:spPr/>
        <p:txBody>
          <a:bodyPr>
            <a:normAutofit/>
          </a:bodyPr>
          <a:lstStyle/>
          <a:p>
            <a:pPr algn="ctr"/>
            <a:r>
              <a:rPr lang="sl-SI" sz="4000" b="1" dirty="0" smtClean="0">
                <a:solidFill>
                  <a:srgbClr val="C00000"/>
                </a:solidFill>
                <a:latin typeface="Arial" panose="020B0604020202020204" pitchFamily="34" charset="0"/>
                <a:cs typeface="Arial" panose="020B0604020202020204" pitchFamily="34" charset="0"/>
              </a:rPr>
              <a:t>OKRAŠEN </a:t>
            </a:r>
            <a:r>
              <a:rPr lang="sl-SI" sz="4000" b="1" dirty="0">
                <a:solidFill>
                  <a:srgbClr val="C00000"/>
                </a:solidFill>
                <a:latin typeface="Arial" panose="020B0604020202020204" pitchFamily="34" charset="0"/>
                <a:cs typeface="Arial" panose="020B0604020202020204" pitchFamily="34" charset="0"/>
              </a:rPr>
              <a:t>L</a:t>
            </a:r>
            <a:r>
              <a:rPr lang="sl-SI" sz="4000" b="1" dirty="0" smtClean="0">
                <a:solidFill>
                  <a:srgbClr val="C00000"/>
                </a:solidFill>
                <a:latin typeface="Arial" panose="020B0604020202020204" pitchFamily="34" charset="0"/>
                <a:cs typeface="Arial" panose="020B0604020202020204" pitchFamily="34" charset="0"/>
              </a:rPr>
              <a:t>ONEC ZA ROŽE</a:t>
            </a:r>
            <a:br>
              <a:rPr lang="sl-SI" sz="4000" b="1" dirty="0" smtClean="0">
                <a:solidFill>
                  <a:srgbClr val="C00000"/>
                </a:solidFill>
                <a:latin typeface="Arial" panose="020B0604020202020204" pitchFamily="34" charset="0"/>
                <a:cs typeface="Arial" panose="020B0604020202020204" pitchFamily="34" charset="0"/>
              </a:rPr>
            </a:br>
            <a:endParaRPr lang="sl-SI" sz="2400" dirty="0">
              <a:latin typeface="Arial" panose="020B0604020202020204" pitchFamily="34" charset="0"/>
              <a:cs typeface="Arial" panose="020B0604020202020204" pitchFamily="34" charset="0"/>
            </a:endParaRPr>
          </a:p>
        </p:txBody>
      </p:sp>
      <p:sp>
        <p:nvSpPr>
          <p:cNvPr id="5" name="TextBox 4"/>
          <p:cNvSpPr txBox="1"/>
          <p:nvPr/>
        </p:nvSpPr>
        <p:spPr>
          <a:xfrm>
            <a:off x="246743" y="1277257"/>
            <a:ext cx="11596914" cy="830997"/>
          </a:xfrm>
          <a:prstGeom prst="rect">
            <a:avLst/>
          </a:prstGeom>
          <a:noFill/>
        </p:spPr>
        <p:txBody>
          <a:bodyPr wrap="square" rtlCol="0">
            <a:spAutoFit/>
          </a:bodyPr>
          <a:lstStyle/>
          <a:p>
            <a:r>
              <a:rPr lang="sl-SI" sz="2400" dirty="0" smtClean="0">
                <a:latin typeface="Arial" panose="020B0604020202020204" pitchFamily="34" charset="0"/>
                <a:cs typeface="Arial" panose="020B0604020202020204" pitchFamily="34" charset="0"/>
              </a:rPr>
              <a:t>Izdelava posod iz gline sega daleč v preteklost. V preteklih stoletjih je bilo eno glavno lončarsko središče v Komendi. </a:t>
            </a:r>
            <a:endParaRPr lang="sl-SI" sz="2400"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217715" y="2420711"/>
            <a:ext cx="11136085" cy="21077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dirty="0" smtClean="0">
                <a:solidFill>
                  <a:srgbClr val="008000"/>
                </a:solidFill>
              </a:rPr>
              <a:t>Kaj potrebuješ:</a:t>
            </a:r>
            <a:r>
              <a:rPr lang="sl-SI" dirty="0" smtClean="0"/>
              <a:t/>
            </a:r>
            <a:br>
              <a:rPr lang="sl-SI" dirty="0" smtClean="0"/>
            </a:br>
            <a:r>
              <a:rPr lang="sl-SI" dirty="0" smtClean="0"/>
              <a:t>- navaden glinen lonec za rože,</a:t>
            </a:r>
          </a:p>
          <a:p>
            <a:pPr>
              <a:buFontTx/>
              <a:buChar char="-"/>
            </a:pPr>
            <a:r>
              <a:rPr lang="sl-SI" dirty="0"/>
              <a:t>t</a:t>
            </a:r>
            <a:r>
              <a:rPr lang="sl-SI" dirty="0" smtClean="0"/>
              <a:t>empera barve,</a:t>
            </a:r>
          </a:p>
          <a:p>
            <a:pPr>
              <a:buFontTx/>
              <a:buChar char="-"/>
            </a:pPr>
            <a:r>
              <a:rPr lang="sl-SI" dirty="0" smtClean="0"/>
              <a:t>čopiče,</a:t>
            </a:r>
          </a:p>
          <a:p>
            <a:pPr>
              <a:buFontTx/>
              <a:buChar char="-"/>
            </a:pPr>
            <a:r>
              <a:rPr lang="sl-SI" dirty="0" smtClean="0"/>
              <a:t>svinčnik.</a:t>
            </a:r>
            <a:endParaRPr lang="sl-SI"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4036" y="3020386"/>
            <a:ext cx="3161125" cy="2106048"/>
          </a:xfrm>
          <a:prstGeom prst="rect">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9013" y="4741409"/>
            <a:ext cx="3053444" cy="2035629"/>
          </a:xfrm>
          <a:prstGeom prst="rect">
            <a:avLst/>
          </a:prstGeom>
          <a:ln>
            <a:noFill/>
          </a:ln>
          <a:effectLst>
            <a:softEdge rad="1125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743" y="4528458"/>
            <a:ext cx="3377293" cy="2243487"/>
          </a:xfrm>
          <a:prstGeom prst="rect">
            <a:avLst/>
          </a:prstGeom>
          <a:ln>
            <a:noFill/>
          </a:ln>
          <a:effectLst>
            <a:softEdge rad="112500"/>
          </a:effectLst>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1221" t="24043" r="-8866" b="-2767"/>
          <a:stretch/>
        </p:blipFill>
        <p:spPr>
          <a:xfrm>
            <a:off x="4739821" y="5181600"/>
            <a:ext cx="2778580" cy="1651760"/>
          </a:xfrm>
          <a:prstGeom prst="rect">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9865623"/>
      </p:ext>
    </p:extLst>
  </p:cSld>
  <p:clrMapOvr>
    <a:masterClrMapping/>
  </p:clrMapOvr>
  <mc:AlternateContent xmlns:mc="http://schemas.openxmlformats.org/markup-compatibility/2006" xmlns:p14="http://schemas.microsoft.com/office/powerpoint/2010/main">
    <mc:Choice Requires="p14">
      <p:transition spd="slow" p14:dur="2000" advTm="4832"/>
    </mc:Choice>
    <mc:Fallback xmlns="">
      <p:transition spd="slow" advTm="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sl-SI" sz="4000" b="1" dirty="0" smtClean="0">
                <a:solidFill>
                  <a:srgbClr val="C00000"/>
                </a:solidFill>
                <a:latin typeface="Arial" panose="020B0604020202020204" pitchFamily="34" charset="0"/>
                <a:cs typeface="Arial" panose="020B0604020202020204" pitchFamily="34" charset="0"/>
              </a:rPr>
              <a:t>PUNČKA IZ CUNJ</a:t>
            </a:r>
            <a:endParaRPr lang="sl-SI"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266" y="3904344"/>
            <a:ext cx="3645504" cy="2734128"/>
          </a:xfrm>
          <a:prstGeom prst="rect">
            <a:avLst/>
          </a:prstGeom>
          <a:ln>
            <a:noFill/>
          </a:ln>
          <a:effectLst>
            <a:softEdge rad="11250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91214"/>
            <a:ext cx="3396343" cy="2547257"/>
          </a:xfrm>
          <a:prstGeom prst="rect">
            <a:avLst/>
          </a:prstGeom>
          <a:ln>
            <a:noFill/>
          </a:ln>
          <a:effectLst>
            <a:softEdge rad="112500"/>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1543" y="1306285"/>
            <a:ext cx="5558971" cy="4169229"/>
          </a:xfrm>
          <a:prstGeom prst="rect">
            <a:avLst/>
          </a:prstGeom>
          <a:ln>
            <a:noFill/>
          </a:ln>
          <a:effectLst>
            <a:softEdge rad="112500"/>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1574171"/>
      </p:ext>
    </p:extLst>
  </p:cSld>
  <p:clrMapOvr>
    <a:masterClrMapping/>
  </p:clrMapOvr>
  <mc:AlternateContent xmlns:mc="http://schemas.openxmlformats.org/markup-compatibility/2006" xmlns:p14="http://schemas.microsoft.com/office/powerpoint/2010/main">
    <mc:Choice Requires="p14">
      <p:transition spd="slow" p14:dur="2000" advTm="2912"/>
    </mc:Choice>
    <mc:Fallback xmlns="">
      <p:transition spd="slow" advTm="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736114" y="1370296"/>
            <a:ext cx="4190698" cy="3143024"/>
          </a:xfrm>
          <a:prstGeom prst="rect">
            <a:avLst/>
          </a:prstGeom>
          <a:ln>
            <a:noFill/>
          </a:ln>
          <a:effectLst>
            <a:softEdge rad="112500"/>
          </a:effectLst>
        </p:spPr>
      </p:pic>
      <p:sp>
        <p:nvSpPr>
          <p:cNvPr id="4" name="Title 1"/>
          <p:cNvSpPr>
            <a:spLocks noGrp="1"/>
          </p:cNvSpPr>
          <p:nvPr>
            <p:ph type="title"/>
          </p:nvPr>
        </p:nvSpPr>
        <p:spPr/>
        <p:txBody>
          <a:bodyPr>
            <a:normAutofit/>
          </a:bodyPr>
          <a:lstStyle/>
          <a:p>
            <a:pPr algn="ctr"/>
            <a:r>
              <a:rPr lang="sl-SI" sz="4000" b="1" dirty="0" smtClean="0">
                <a:solidFill>
                  <a:srgbClr val="C00000"/>
                </a:solidFill>
                <a:latin typeface="Arial" panose="020B0604020202020204" pitchFamily="34" charset="0"/>
                <a:cs typeface="Arial" panose="020B0604020202020204" pitchFamily="34" charset="0"/>
              </a:rPr>
              <a:t>IGRAČE IZ ODPADNEGA MATERIALA</a:t>
            </a:r>
            <a:br>
              <a:rPr lang="sl-SI" sz="4000" b="1" dirty="0" smtClean="0">
                <a:solidFill>
                  <a:srgbClr val="C00000"/>
                </a:solidFill>
                <a:latin typeface="Arial" panose="020B0604020202020204" pitchFamily="34" charset="0"/>
                <a:cs typeface="Arial" panose="020B0604020202020204" pitchFamily="34" charset="0"/>
              </a:rPr>
            </a:br>
            <a:endParaRPr lang="sl-SI"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9238" y="2191883"/>
            <a:ext cx="3333750" cy="4448175"/>
          </a:xfrm>
          <a:prstGeom prst="rect">
            <a:avLst/>
          </a:prstGeom>
          <a:ln>
            <a:noFill/>
          </a:ln>
          <a:effectLst>
            <a:softEdge rad="11250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590" y="1370296"/>
            <a:ext cx="3520522" cy="3515973"/>
          </a:xfrm>
          <a:prstGeom prst="rect">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4824435"/>
      </p:ext>
    </p:extLst>
  </p:cSld>
  <p:clrMapOvr>
    <a:masterClrMapping/>
  </p:clrMapOvr>
  <mc:AlternateContent xmlns:mc="http://schemas.openxmlformats.org/markup-compatibility/2006" xmlns:p14="http://schemas.microsoft.com/office/powerpoint/2010/main">
    <mc:Choice Requires="p14">
      <p:transition spd="slow" p14:dur="2000" advTm="4287"/>
    </mc:Choice>
    <mc:Fallback xmlns="">
      <p:transition spd="slow" advTm="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3571" t="8016" r="21667"/>
          <a:stretch/>
        </p:blipFill>
        <p:spPr>
          <a:xfrm>
            <a:off x="261257" y="275772"/>
            <a:ext cx="3048000" cy="3246904"/>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7626" t="24630" r="17929" b="1"/>
          <a:stretch/>
        </p:blipFill>
        <p:spPr>
          <a:xfrm>
            <a:off x="3309257" y="2627087"/>
            <a:ext cx="4470400" cy="3916860"/>
          </a:xfrm>
          <a:prstGeom prst="rect">
            <a:avLst/>
          </a:prstGeom>
          <a:ln>
            <a:noFill/>
          </a:ln>
          <a:effectLst>
            <a:softEdge rad="1125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5429" y="449943"/>
            <a:ext cx="3695700" cy="4927600"/>
          </a:xfrm>
          <a:prstGeom prst="rect">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693678"/>
      </p:ext>
    </p:extLst>
  </p:cSld>
  <p:clrMapOvr>
    <a:masterClrMapping/>
  </p:clrMapOvr>
  <mc:AlternateContent xmlns:mc="http://schemas.openxmlformats.org/markup-compatibility/2006" xmlns:p14="http://schemas.microsoft.com/office/powerpoint/2010/main">
    <mc:Choice Requires="p14">
      <p:transition spd="slow" p14:dur="2000" advTm="4095"/>
    </mc:Choice>
    <mc:Fallback xmlns="">
      <p:transition spd="slow" advTm="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046514" y="5805714"/>
            <a:ext cx="11016343" cy="707886"/>
          </a:xfrm>
          <a:prstGeom prst="rect">
            <a:avLst/>
          </a:prstGeom>
          <a:noFill/>
        </p:spPr>
        <p:txBody>
          <a:bodyPr wrap="square" rtlCol="0">
            <a:spAutoFit/>
          </a:bodyPr>
          <a:lstStyle/>
          <a:p>
            <a:r>
              <a:rPr lang="sl-SI" sz="4000" dirty="0" smtClean="0">
                <a:solidFill>
                  <a:srgbClr val="0000FF"/>
                </a:solidFill>
                <a:latin typeface="Arial" panose="020B0604020202020204" pitchFamily="34" charset="0"/>
                <a:cs typeface="Arial" panose="020B0604020202020204" pitchFamily="34" charset="0"/>
              </a:rPr>
              <a:t>Upam, da si preživel en lep dan v muzeju.</a:t>
            </a:r>
            <a:endParaRPr lang="sl-SI" sz="4000" dirty="0">
              <a:solidFill>
                <a:srgbClr val="0000FF"/>
              </a:solidFill>
              <a:latin typeface="Arial" panose="020B0604020202020204" pitchFamily="34" charset="0"/>
              <a:cs typeface="Arial" panose="020B0604020202020204" pitchFamily="34" charset="0"/>
            </a:endParaRPr>
          </a:p>
        </p:txBody>
      </p:sp>
      <p:sp>
        <p:nvSpPr>
          <p:cNvPr id="3" name="TextBox 2"/>
          <p:cNvSpPr txBox="1"/>
          <p:nvPr/>
        </p:nvSpPr>
        <p:spPr>
          <a:xfrm>
            <a:off x="188686" y="609600"/>
            <a:ext cx="11785600" cy="584775"/>
          </a:xfrm>
          <a:prstGeom prst="rect">
            <a:avLst/>
          </a:prstGeom>
          <a:noFill/>
        </p:spPr>
        <p:txBody>
          <a:bodyPr wrap="square" rtlCol="0">
            <a:spAutoFit/>
          </a:bodyPr>
          <a:lstStyle/>
          <a:p>
            <a:r>
              <a:rPr lang="sl-SI" sz="3200" dirty="0" smtClean="0">
                <a:solidFill>
                  <a:srgbClr val="0070C0"/>
                </a:solidFill>
                <a:latin typeface="Arial" panose="020B0604020202020204" pitchFamily="34" charset="0"/>
                <a:cs typeface="Arial" panose="020B0604020202020204" pitchFamily="34" charset="0"/>
              </a:rPr>
              <a:t>Če si ustvaril kaj lepega in zanimivega, le pošlji kakšno </a:t>
            </a:r>
            <a:r>
              <a:rPr lang="sl-SI" sz="3200" dirty="0" err="1" smtClean="0">
                <a:solidFill>
                  <a:srgbClr val="0070C0"/>
                </a:solidFill>
                <a:latin typeface="Arial" panose="020B0604020202020204" pitchFamily="34" charset="0"/>
                <a:cs typeface="Arial" panose="020B0604020202020204" pitchFamily="34" charset="0"/>
              </a:rPr>
              <a:t>slikco</a:t>
            </a:r>
            <a:r>
              <a:rPr lang="sl-SI" sz="3200" dirty="0" smtClean="0">
                <a:solidFill>
                  <a:srgbClr val="0070C0"/>
                </a:solidFill>
                <a:latin typeface="Arial" panose="020B0604020202020204" pitchFamily="34" charset="0"/>
                <a:cs typeface="Arial" panose="020B0604020202020204" pitchFamily="34" charset="0"/>
              </a:rPr>
              <a:t> </a:t>
            </a:r>
            <a:r>
              <a:rPr lang="sl-SI" sz="3200" dirty="0" smtClean="0">
                <a:solidFill>
                  <a:srgbClr val="0070C0"/>
                </a:solidFill>
                <a:latin typeface="Arial" panose="020B0604020202020204" pitchFamily="34" charset="0"/>
                <a:cs typeface="Arial" panose="020B0604020202020204" pitchFamily="34" charset="0"/>
                <a:sym typeface="Wingdings" panose="05000000000000000000" pitchFamily="2" charset="2"/>
              </a:rPr>
              <a:t></a:t>
            </a:r>
            <a:endParaRPr lang="sl-SI" sz="3200" dirty="0">
              <a:solidFill>
                <a:srgbClr val="0070C0"/>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2" descr="Zaupajo nam | Krajinsko vrtnarstvo Konkolič"/>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460" y="1600776"/>
            <a:ext cx="2343150" cy="1952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Zaupajo nam | Krajinsko vrtnarstvo Konkolič"/>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460" y="1600776"/>
            <a:ext cx="2343150" cy="1952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Narodni muzej Slovenij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6547" y="2688997"/>
            <a:ext cx="4010025" cy="2419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uzejčine sobote | Gorenjski muzej"/>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164" y="3592899"/>
            <a:ext cx="3088093" cy="18064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93061"/>
      </p:ext>
    </p:extLst>
  </p:cSld>
  <p:clrMapOvr>
    <a:masterClrMapping/>
  </p:clrMapOvr>
  <mc:AlternateContent xmlns:mc="http://schemas.openxmlformats.org/markup-compatibility/2006" xmlns:p14="http://schemas.microsoft.com/office/powerpoint/2010/main">
    <mc:Choice Requires="p14">
      <p:transition spd="slow" p14:dur="2000" advTm="14721"/>
    </mc:Choice>
    <mc:Fallback xmlns="">
      <p:transition spd="slow" advTm="1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4714" y="0"/>
            <a:ext cx="10515600" cy="994002"/>
          </a:xfrm>
        </p:spPr>
        <p:txBody>
          <a:bodyPr/>
          <a:lstStyle/>
          <a:p>
            <a:r>
              <a:rPr lang="sl-SI" b="1" dirty="0" smtClean="0">
                <a:solidFill>
                  <a:srgbClr val="0070C0"/>
                </a:solidFill>
                <a:latin typeface="Arial" panose="020B0604020202020204" pitchFamily="34" charset="0"/>
                <a:cs typeface="Arial" panose="020B0604020202020204" pitchFamily="34" charset="0"/>
              </a:rPr>
              <a:t>Kakšne muzeje poznamo?</a:t>
            </a:r>
            <a:endParaRPr lang="sl-SI" b="1"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0" y="645660"/>
            <a:ext cx="11702143" cy="9556462"/>
          </a:xfrm>
          <a:prstGeom prst="rect">
            <a:avLst/>
          </a:prstGeom>
          <a:noFill/>
        </p:spPr>
        <p:txBody>
          <a:bodyPr wrap="square" rtlCol="0">
            <a:spAutoFit/>
          </a:bodyPr>
          <a:lstStyle/>
          <a:p>
            <a:pPr>
              <a:lnSpc>
                <a:spcPct val="150000"/>
              </a:lnSpc>
            </a:pPr>
            <a:r>
              <a:rPr lang="sl-SI" sz="3200" dirty="0" smtClean="0">
                <a:latin typeface="Arial" panose="020B0604020202020204" pitchFamily="34" charset="0"/>
                <a:cs typeface="Arial" panose="020B0604020202020204" pitchFamily="34" charset="0"/>
              </a:rPr>
              <a:t>Muzeje delimo glede na to, kakšne predmete razstavljajo:</a:t>
            </a:r>
          </a:p>
          <a:p>
            <a:pPr>
              <a:lnSpc>
                <a:spcPct val="150000"/>
              </a:lnSpc>
            </a:pPr>
            <a:endParaRPr lang="sl-SI" sz="1600" dirty="0" smtClean="0">
              <a:latin typeface="Arial" panose="020B0604020202020204" pitchFamily="34" charset="0"/>
              <a:cs typeface="Arial" panose="020B0604020202020204" pitchFamily="34" charset="0"/>
            </a:endParaRPr>
          </a:p>
          <a:p>
            <a:pPr algn="just">
              <a:lnSpc>
                <a:spcPct val="150000"/>
              </a:lnSpc>
            </a:pPr>
            <a:r>
              <a:rPr lang="sl-SI" sz="3200" dirty="0" smtClean="0">
                <a:solidFill>
                  <a:srgbClr val="008000"/>
                </a:solidFill>
                <a:latin typeface="Arial" panose="020B0604020202020204" pitchFamily="34" charset="0"/>
                <a:cs typeface="Arial" panose="020B0604020202020204" pitchFamily="34" charset="0"/>
              </a:rPr>
              <a:t>ARHEOLOŠKI MUZEJ </a:t>
            </a:r>
            <a:r>
              <a:rPr lang="sl-SI" sz="3200" dirty="0" smtClean="0">
                <a:latin typeface="Arial" panose="020B0604020202020204" pitchFamily="34" charset="0"/>
                <a:cs typeface="Arial" panose="020B0604020202020204" pitchFamily="34" charset="0"/>
              </a:rPr>
              <a:t>(zbirka predmetov iz naše zgodovine – od kamene dobe dalje),</a:t>
            </a:r>
          </a:p>
          <a:p>
            <a:pPr marL="285750" indent="-285750">
              <a:lnSpc>
                <a:spcPct val="150000"/>
              </a:lnSpc>
              <a:buFont typeface="Arial" panose="020B0604020202020204" pitchFamily="34" charset="0"/>
              <a:buChar char="•"/>
            </a:pPr>
            <a:endParaRPr lang="sl-SI" sz="28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sl-SI" sz="28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sl-SI" sz="2800" dirty="0" smtClean="0">
              <a:latin typeface="Arial" panose="020B0604020202020204" pitchFamily="34" charset="0"/>
              <a:cs typeface="Arial" panose="020B0604020202020204" pitchFamily="34" charset="0"/>
            </a:endParaRPr>
          </a:p>
          <a:p>
            <a:pPr algn="just">
              <a:lnSpc>
                <a:spcPct val="150000"/>
              </a:lnSpc>
            </a:pPr>
            <a:r>
              <a:rPr lang="sl-SI" sz="3200" dirty="0" smtClean="0">
                <a:solidFill>
                  <a:srgbClr val="008000"/>
                </a:solidFill>
                <a:latin typeface="Arial" panose="020B0604020202020204" pitchFamily="34" charset="0"/>
                <a:cs typeface="Arial" panose="020B0604020202020204" pitchFamily="34" charset="0"/>
              </a:rPr>
              <a:t>NARAVOSLOVNI MUZEJ </a:t>
            </a:r>
            <a:r>
              <a:rPr lang="sl-SI" sz="3200" dirty="0" smtClean="0">
                <a:latin typeface="Arial" panose="020B0604020202020204" pitchFamily="34" charset="0"/>
                <a:cs typeface="Arial" panose="020B0604020202020204" pitchFamily="34" charset="0"/>
              </a:rPr>
              <a:t>(zbirka živali, rastlin, kamnov, mineralov…),</a:t>
            </a:r>
          </a:p>
          <a:p>
            <a:pPr marL="285750" indent="-285750">
              <a:lnSpc>
                <a:spcPct val="150000"/>
              </a:lnSpc>
              <a:buFont typeface="Arial" panose="020B0604020202020204" pitchFamily="34" charset="0"/>
              <a:buChar char="•"/>
            </a:pPr>
            <a:endParaRPr lang="sl-SI" sz="28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sl-SI" sz="32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sl-SI" dirty="0" smtClean="0"/>
          </a:p>
          <a:p>
            <a:endParaRPr lang="sl-SI" dirty="0" smtClean="0"/>
          </a:p>
          <a:p>
            <a:endParaRPr lang="sl-SI" dirty="0"/>
          </a:p>
          <a:p>
            <a:endParaRPr lang="sl-SI" dirty="0" smtClean="0"/>
          </a:p>
          <a:p>
            <a:endParaRPr lang="sl-SI" dirty="0"/>
          </a:p>
          <a:p>
            <a:endParaRPr lang="sl-SI" dirty="0" smtClean="0"/>
          </a:p>
          <a:p>
            <a:endParaRPr lang="sl-SI"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3999" y="2452488"/>
            <a:ext cx="3925421" cy="2607134"/>
          </a:xfrm>
          <a:prstGeom prst="rect">
            <a:avLst/>
          </a:prstGeom>
          <a:ln>
            <a:noFill/>
          </a:ln>
          <a:effectLst>
            <a:softEdge rad="11250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879" y="3477529"/>
            <a:ext cx="3576864" cy="2003044"/>
          </a:xfrm>
          <a:prstGeom prst="rect">
            <a:avLst/>
          </a:prstGeom>
          <a:ln>
            <a:noFill/>
          </a:ln>
          <a:effectLst>
            <a:softEdge rad="112500"/>
          </a:effec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20466911"/>
      </p:ext>
    </p:extLst>
  </p:cSld>
  <p:clrMapOvr>
    <a:masterClrMapping/>
  </p:clrMapOvr>
  <mc:AlternateContent xmlns:mc="http://schemas.openxmlformats.org/markup-compatibility/2006" xmlns:p14="http://schemas.microsoft.com/office/powerpoint/2010/main">
    <mc:Choice Requires="p14">
      <p:transition spd="slow" p14:dur="2000" advTm="28281"/>
    </mc:Choice>
    <mc:Fallback xmlns="">
      <p:transition spd="slow" advTm="28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130629" y="275772"/>
            <a:ext cx="11916228" cy="7582845"/>
          </a:xfrm>
          <a:prstGeom prst="rect">
            <a:avLst/>
          </a:prstGeom>
          <a:noFill/>
        </p:spPr>
        <p:txBody>
          <a:bodyPr wrap="square" rtlCol="0">
            <a:spAutoFit/>
          </a:bodyPr>
          <a:lstStyle/>
          <a:p>
            <a:pPr>
              <a:lnSpc>
                <a:spcPct val="150000"/>
              </a:lnSpc>
            </a:pPr>
            <a:r>
              <a:rPr lang="sl-SI" sz="3200" dirty="0" smtClean="0">
                <a:solidFill>
                  <a:srgbClr val="008000"/>
                </a:solidFill>
                <a:latin typeface="Arial" panose="020B0604020202020204" pitchFamily="34" charset="0"/>
                <a:cs typeface="Arial" panose="020B0604020202020204" pitchFamily="34" charset="0"/>
              </a:rPr>
              <a:t>MUZEJ UMETNOSTI </a:t>
            </a:r>
            <a:r>
              <a:rPr lang="sl-SI" sz="3200" dirty="0" smtClean="0">
                <a:latin typeface="Arial" panose="020B0604020202020204" pitchFamily="34" charset="0"/>
                <a:cs typeface="Arial" panose="020B0604020202020204" pitchFamily="34" charset="0"/>
              </a:rPr>
              <a:t>(hrani slike, fotografije, risbe, kipe…),</a:t>
            </a:r>
          </a:p>
          <a:p>
            <a:pPr marL="285750" indent="-285750">
              <a:lnSpc>
                <a:spcPct val="150000"/>
              </a:lnSpc>
              <a:buFont typeface="Arial" panose="020B0604020202020204" pitchFamily="34" charset="0"/>
              <a:buChar char="•"/>
            </a:pPr>
            <a:endParaRPr lang="sl-SI" sz="32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sl-SI" sz="32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sl-SI" sz="32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sl-SI" sz="1050" dirty="0" smtClean="0">
              <a:latin typeface="Arial" panose="020B0604020202020204" pitchFamily="34" charset="0"/>
              <a:cs typeface="Arial" panose="020B0604020202020204" pitchFamily="34" charset="0"/>
            </a:endParaRPr>
          </a:p>
          <a:p>
            <a:pPr>
              <a:lnSpc>
                <a:spcPct val="150000"/>
              </a:lnSpc>
            </a:pPr>
            <a:r>
              <a:rPr lang="sl-SI" sz="3200" dirty="0" smtClean="0">
                <a:solidFill>
                  <a:srgbClr val="008000"/>
                </a:solidFill>
                <a:latin typeface="Arial" panose="020B0604020202020204" pitchFamily="34" charset="0"/>
                <a:cs typeface="Arial" panose="020B0604020202020204" pitchFamily="34" charset="0"/>
              </a:rPr>
              <a:t>TEHNIŠKI MUZEJ </a:t>
            </a:r>
            <a:r>
              <a:rPr lang="sl-SI" sz="3200" dirty="0" smtClean="0">
                <a:latin typeface="Arial" panose="020B0604020202020204" pitchFamily="34" charset="0"/>
                <a:cs typeface="Arial" panose="020B0604020202020204" pitchFamily="34" charset="0"/>
              </a:rPr>
              <a:t>(avtomobili, kolesa, stroji…),</a:t>
            </a:r>
          </a:p>
          <a:p>
            <a:pPr>
              <a:lnSpc>
                <a:spcPct val="150000"/>
              </a:lnSpc>
            </a:pPr>
            <a:endParaRPr lang="sl-SI" sz="3200" dirty="0" smtClean="0">
              <a:latin typeface="Arial" panose="020B0604020202020204" pitchFamily="34" charset="0"/>
              <a:cs typeface="Arial" panose="020B0604020202020204" pitchFamily="34" charset="0"/>
            </a:endParaRPr>
          </a:p>
          <a:p>
            <a:pPr>
              <a:lnSpc>
                <a:spcPct val="150000"/>
              </a:lnSpc>
            </a:pPr>
            <a:endParaRPr lang="sl-SI" sz="3200" dirty="0" smtClean="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sl-SI" dirty="0" smtClean="0"/>
          </a:p>
          <a:p>
            <a:endParaRPr lang="sl-SI" dirty="0" smtClean="0"/>
          </a:p>
          <a:p>
            <a:endParaRPr lang="sl-SI" dirty="0"/>
          </a:p>
          <a:p>
            <a:endParaRPr lang="sl-SI" dirty="0" smtClean="0"/>
          </a:p>
          <a:p>
            <a:endParaRPr lang="sl-SI" dirty="0"/>
          </a:p>
          <a:p>
            <a:endParaRPr lang="sl-SI" dirty="0" smtClean="0"/>
          </a:p>
          <a:p>
            <a:endParaRPr lang="sl-SI"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296" y="4428736"/>
            <a:ext cx="3494503" cy="2429264"/>
          </a:xfrm>
          <a:prstGeom prst="rect">
            <a:avLst/>
          </a:prstGeom>
          <a:ln>
            <a:noFill/>
          </a:ln>
          <a:effectLst>
            <a:softEdge rad="112500"/>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3915" y="970644"/>
            <a:ext cx="2514600" cy="2514600"/>
          </a:xfrm>
          <a:prstGeom prst="rect">
            <a:avLst/>
          </a:prstGeom>
          <a:ln>
            <a:noFill/>
          </a:ln>
          <a:effectLst>
            <a:softEdge rad="112500"/>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4267" y="970644"/>
            <a:ext cx="1851176" cy="2776764"/>
          </a:xfrm>
          <a:prstGeom prst="rect">
            <a:avLst/>
          </a:prstGeom>
          <a:ln>
            <a:noFill/>
          </a:ln>
          <a:effectLst>
            <a:softEdge rad="112500"/>
          </a:effec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1852" y="4084270"/>
            <a:ext cx="2412548" cy="2544742"/>
          </a:xfrm>
          <a:prstGeom prst="rect">
            <a:avLst/>
          </a:prstGeom>
          <a:ln>
            <a:noFill/>
          </a:ln>
          <a:effectLst>
            <a:softEdge rad="112500"/>
          </a:effec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13203072"/>
      </p:ext>
    </p:extLst>
  </p:cSld>
  <p:clrMapOvr>
    <a:masterClrMapping/>
  </p:clrMapOvr>
  <mc:AlternateContent xmlns:mc="http://schemas.openxmlformats.org/markup-compatibility/2006" xmlns:p14="http://schemas.microsoft.com/office/powerpoint/2010/main">
    <mc:Choice Requires="p14">
      <p:transition spd="slow" p14:dur="2000" advTm="20887"/>
    </mc:Choice>
    <mc:Fallback xmlns="">
      <p:transition spd="slow" advTm="20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275772" y="-355423"/>
            <a:ext cx="11916228" cy="4278094"/>
          </a:xfrm>
          <a:prstGeom prst="rect">
            <a:avLst/>
          </a:prstGeom>
          <a:noFill/>
        </p:spPr>
        <p:txBody>
          <a:bodyPr wrap="square" rtlCol="0">
            <a:spAutoFit/>
          </a:bodyPr>
          <a:lstStyle/>
          <a:p>
            <a:endParaRPr lang="sl-SI" sz="3200" dirty="0" smtClean="0">
              <a:solidFill>
                <a:srgbClr val="008000"/>
              </a:solidFill>
              <a:latin typeface="Arial" panose="020B0604020202020204" pitchFamily="34" charset="0"/>
              <a:cs typeface="Arial" panose="020B0604020202020204" pitchFamily="34" charset="0"/>
            </a:endParaRPr>
          </a:p>
          <a:p>
            <a:r>
              <a:rPr lang="sl-SI" sz="3200" dirty="0" smtClean="0">
                <a:solidFill>
                  <a:srgbClr val="008000"/>
                </a:solidFill>
                <a:latin typeface="Arial" panose="020B0604020202020204" pitchFamily="34" charset="0"/>
                <a:cs typeface="Arial" panose="020B0604020202020204" pitchFamily="34" charset="0"/>
              </a:rPr>
              <a:t>ARHITEKTURNI </a:t>
            </a:r>
            <a:r>
              <a:rPr lang="sl-SI" sz="3200" dirty="0">
                <a:solidFill>
                  <a:srgbClr val="008000"/>
                </a:solidFill>
                <a:latin typeface="Arial" panose="020B0604020202020204" pitchFamily="34" charset="0"/>
                <a:cs typeface="Arial" panose="020B0604020202020204" pitchFamily="34" charset="0"/>
              </a:rPr>
              <a:t>MUZEJ </a:t>
            </a:r>
            <a:r>
              <a:rPr lang="sl-SI" sz="3200" dirty="0">
                <a:latin typeface="Arial" panose="020B0604020202020204" pitchFamily="34" charset="0"/>
                <a:cs typeface="Arial" panose="020B0604020202020204" pitchFamily="34" charset="0"/>
              </a:rPr>
              <a:t>(zbirke slik in načrtov za stavbe</a:t>
            </a:r>
            <a:r>
              <a:rPr lang="sl-SI" sz="3200" dirty="0" smtClean="0">
                <a:latin typeface="Arial" panose="020B0604020202020204" pitchFamily="34" charset="0"/>
                <a:cs typeface="Arial" panose="020B0604020202020204" pitchFamily="34" charset="0"/>
              </a:rPr>
              <a:t>),</a:t>
            </a:r>
          </a:p>
          <a:p>
            <a:endParaRPr lang="sl-SI" sz="3200" dirty="0">
              <a:latin typeface="Arial" panose="020B0604020202020204" pitchFamily="34" charset="0"/>
              <a:cs typeface="Arial" panose="020B0604020202020204" pitchFamily="34" charset="0"/>
            </a:endParaRPr>
          </a:p>
          <a:p>
            <a:pPr>
              <a:lnSpc>
                <a:spcPct val="150000"/>
              </a:lnSpc>
            </a:pPr>
            <a:r>
              <a:rPr lang="sl-SI" sz="3200" dirty="0">
                <a:solidFill>
                  <a:srgbClr val="008000"/>
                </a:solidFill>
                <a:latin typeface="Arial" panose="020B0604020202020204" pitchFamily="34" charset="0"/>
                <a:cs typeface="Arial" panose="020B0604020202020204" pitchFamily="34" charset="0"/>
              </a:rPr>
              <a:t>MUZEJ NA PROSTEM </a:t>
            </a:r>
            <a:r>
              <a:rPr lang="sl-SI" sz="3200" dirty="0">
                <a:latin typeface="Arial" panose="020B0604020202020204" pitchFamily="34" charset="0"/>
                <a:cs typeface="Arial" panose="020B0604020202020204" pitchFamily="34" charset="0"/>
              </a:rPr>
              <a:t>(ohranjene stavbe, predmeti na prostem – eden takih </a:t>
            </a:r>
            <a:r>
              <a:rPr lang="sl-SI" sz="3200" dirty="0" smtClean="0">
                <a:latin typeface="Arial" panose="020B0604020202020204" pitchFamily="34" charset="0"/>
                <a:cs typeface="Arial" panose="020B0604020202020204" pitchFamily="34" charset="0"/>
              </a:rPr>
              <a:t>je tudi </a:t>
            </a:r>
            <a:r>
              <a:rPr lang="sl-SI" sz="3200" dirty="0">
                <a:latin typeface="Arial" panose="020B0604020202020204" pitchFamily="34" charset="0"/>
                <a:cs typeface="Arial" panose="020B0604020202020204" pitchFamily="34" charset="0"/>
              </a:rPr>
              <a:t>poleg gradu Zaprice v Kamniku</a:t>
            </a:r>
            <a:r>
              <a:rPr lang="sl-SI" sz="3200" dirty="0" smtClean="0">
                <a:latin typeface="Arial" panose="020B0604020202020204" pitchFamily="34" charset="0"/>
                <a:cs typeface="Arial" panose="020B0604020202020204" pitchFamily="34" charset="0"/>
              </a:rPr>
              <a:t>)</a:t>
            </a:r>
            <a:endParaRPr lang="sl-SI" sz="3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sl-SI" sz="3200" dirty="0">
                <a:latin typeface="Arial" panose="020B0604020202020204" pitchFamily="34" charset="0"/>
                <a:cs typeface="Arial" panose="020B0604020202020204" pitchFamily="34" charset="0"/>
              </a:rPr>
              <a:t>in številni drugi – za vas bi bil zagotovo zanimiv muzej igrač </a:t>
            </a:r>
            <a:r>
              <a:rPr lang="sl-SI" sz="3200" dirty="0">
                <a:latin typeface="Arial" panose="020B0604020202020204" pitchFamily="34" charset="0"/>
                <a:cs typeface="Arial" panose="020B0604020202020204" pitchFamily="34" charset="0"/>
                <a:sym typeface="Wingdings" panose="05000000000000000000" pitchFamily="2" charset="2"/>
              </a:rPr>
              <a:t>.</a:t>
            </a:r>
          </a:p>
          <a:p>
            <a:endParaRPr lang="sl-SI" sz="3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8914" y="3877249"/>
            <a:ext cx="2206171" cy="2935329"/>
          </a:xfrm>
          <a:prstGeom prst="rect">
            <a:avLst/>
          </a:prstGeom>
          <a:ln>
            <a:noFill/>
          </a:ln>
          <a:effectLst>
            <a:softEdge rad="112500"/>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1771" y="3922671"/>
            <a:ext cx="3853209" cy="2889907"/>
          </a:xfrm>
          <a:prstGeom prst="rect">
            <a:avLst/>
          </a:prstGeom>
          <a:ln>
            <a:noFill/>
          </a:ln>
          <a:effectLst>
            <a:softEdge rad="112500"/>
          </a:effec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629" y="4258984"/>
            <a:ext cx="3325920" cy="2217280"/>
          </a:xfrm>
          <a:prstGeom prst="rect">
            <a:avLst/>
          </a:prstGeom>
          <a:ln>
            <a:noFill/>
          </a:ln>
          <a:effectLst>
            <a:softEdge rad="112500"/>
          </a:effec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807987"/>
      </p:ext>
    </p:extLst>
  </p:cSld>
  <p:clrMapOvr>
    <a:masterClrMapping/>
  </p:clrMapOvr>
  <mc:AlternateContent xmlns:mc="http://schemas.openxmlformats.org/markup-compatibility/2006" xmlns:p14="http://schemas.microsoft.com/office/powerpoint/2010/main">
    <mc:Choice Requires="p14">
      <p:transition spd="slow" p14:dur="2000" advTm="33985"/>
    </mc:Choice>
    <mc:Fallback xmlns="">
      <p:transition spd="slow" advTm="33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3" y="620940"/>
            <a:ext cx="11469915" cy="4351338"/>
          </a:xfrm>
        </p:spPr>
        <p:txBody>
          <a:bodyPr>
            <a:normAutofit fontScale="85000" lnSpcReduction="20000"/>
          </a:bodyPr>
          <a:lstStyle/>
          <a:p>
            <a:pPr marL="0" indent="0" algn="just">
              <a:lnSpc>
                <a:spcPct val="150000"/>
              </a:lnSpc>
              <a:buNone/>
            </a:pPr>
            <a:r>
              <a:rPr lang="sl-SI" sz="3200" dirty="0" smtClean="0">
                <a:latin typeface="Arial" panose="020B0604020202020204" pitchFamily="34" charset="0"/>
                <a:cs typeface="Arial" panose="020B0604020202020204" pitchFamily="34" charset="0"/>
              </a:rPr>
              <a:t>Izvedel si že, kaj je muzej in kakšne muzeje poznamo. Sedaj si pripravljen  na tehniški dan.</a:t>
            </a:r>
          </a:p>
          <a:p>
            <a:pPr marL="0" indent="0" algn="just">
              <a:lnSpc>
                <a:spcPct val="150000"/>
              </a:lnSpc>
              <a:buNone/>
            </a:pPr>
            <a:r>
              <a:rPr lang="sl-SI" sz="3200" dirty="0" smtClean="0">
                <a:latin typeface="Arial" panose="020B0604020202020204" pitchFamily="34" charset="0"/>
                <a:cs typeface="Arial" panose="020B0604020202020204" pitchFamily="34" charset="0"/>
              </a:rPr>
              <a:t>Danes ti bo pri ogledu pomagal računalnik. Če boš imel kdaj priložnost, pa si kak muzej oglej tudi v živo.</a:t>
            </a:r>
          </a:p>
          <a:p>
            <a:pPr marL="0" indent="0" algn="just">
              <a:lnSpc>
                <a:spcPct val="150000"/>
              </a:lnSpc>
              <a:buNone/>
            </a:pPr>
            <a:r>
              <a:rPr lang="sl-SI" sz="3200" dirty="0" smtClean="0">
                <a:latin typeface="Arial" panose="020B0604020202020204" pitchFamily="34" charset="0"/>
                <a:cs typeface="Arial" panose="020B0604020202020204" pitchFamily="34" charset="0"/>
              </a:rPr>
              <a:t>Sprehodil se boš skozi tri muzeje in v vsakem spoznal nekaj novega. Med sprehodom lahko prosiš koga za pomoč. Po sprehodu pa te čaka nekaj idej za današnje ustvarjanje.</a:t>
            </a:r>
            <a:endParaRPr lang="sl-SI" sz="3200" dirty="0">
              <a:latin typeface="Arial" panose="020B0604020202020204" pitchFamily="34" charset="0"/>
              <a:cs typeface="Arial" panose="020B0604020202020204" pitchFamily="34" charset="0"/>
            </a:endParaRPr>
          </a:p>
        </p:txBody>
      </p:sp>
      <p:sp>
        <p:nvSpPr>
          <p:cNvPr id="4" name="TextBox 3"/>
          <p:cNvSpPr txBox="1"/>
          <p:nvPr/>
        </p:nvSpPr>
        <p:spPr>
          <a:xfrm>
            <a:off x="7300686" y="5934670"/>
            <a:ext cx="5776685" cy="923330"/>
          </a:xfrm>
          <a:prstGeom prst="rect">
            <a:avLst/>
          </a:prstGeom>
          <a:noFill/>
        </p:spPr>
        <p:txBody>
          <a:bodyPr wrap="square" rtlCol="0">
            <a:spAutoFit/>
          </a:bodyPr>
          <a:lstStyle/>
          <a:p>
            <a:r>
              <a:rPr lang="sl-SI" sz="5400" dirty="0" smtClean="0">
                <a:solidFill>
                  <a:srgbClr val="0070C0"/>
                </a:solidFill>
                <a:latin typeface="Arial" panose="020B0604020202020204" pitchFamily="34" charset="0"/>
                <a:cs typeface="Arial" panose="020B0604020202020204" pitchFamily="34" charset="0"/>
              </a:rPr>
              <a:t>LEP DAN! </a:t>
            </a:r>
            <a:r>
              <a:rPr lang="sl-SI" sz="5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a:t>
            </a:r>
            <a:endParaRPr lang="sl-SI" sz="5400" dirty="0">
              <a:solidFill>
                <a:srgbClr val="0070C0"/>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7970718"/>
      </p:ext>
    </p:extLst>
  </p:cSld>
  <p:clrMapOvr>
    <a:masterClrMapping/>
  </p:clrMapOvr>
  <mc:AlternateContent xmlns:mc="http://schemas.openxmlformats.org/markup-compatibility/2006" xmlns:p14="http://schemas.microsoft.com/office/powerpoint/2010/main">
    <mc:Choice Requires="p14">
      <p:transition spd="slow" p14:dur="2000" advTm="41400"/>
    </mc:Choice>
    <mc:Fallback xmlns="">
      <p:transition spd="slow" advTm="4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113" y="365125"/>
            <a:ext cx="11814629" cy="1325563"/>
          </a:xfrm>
        </p:spPr>
        <p:txBody>
          <a:bodyPr>
            <a:noAutofit/>
          </a:bodyPr>
          <a:lstStyle/>
          <a:p>
            <a:pPr algn="ctr"/>
            <a:r>
              <a:rPr lang="sl-SI" sz="6000" b="1" dirty="0" smtClean="0">
                <a:solidFill>
                  <a:srgbClr val="0000FF"/>
                </a:solidFill>
                <a:latin typeface="Ink Free" panose="03080402000500000000" pitchFamily="66" charset="0"/>
                <a:cs typeface="Arial" panose="020B0604020202020204" pitchFamily="34" charset="0"/>
              </a:rPr>
              <a:t>TEHNIŠKI MUZEJ SLOVENIJE</a:t>
            </a:r>
            <a:endParaRPr lang="sl-SI" sz="6000" b="1" dirty="0">
              <a:solidFill>
                <a:srgbClr val="0000FF"/>
              </a:solidFill>
              <a:latin typeface="Ink Free" panose="03080402000500000000" pitchFamily="66" charset="0"/>
              <a:cs typeface="Arial" panose="020B0604020202020204" pitchFamily="34" charset="0"/>
            </a:endParaRPr>
          </a:p>
        </p:txBody>
      </p:sp>
      <p:sp>
        <p:nvSpPr>
          <p:cNvPr id="3" name="Content Placeholder 2"/>
          <p:cNvSpPr>
            <a:spLocks noGrp="1"/>
          </p:cNvSpPr>
          <p:nvPr>
            <p:ph idx="1"/>
          </p:nvPr>
        </p:nvSpPr>
        <p:spPr>
          <a:xfrm>
            <a:off x="344714" y="1811110"/>
            <a:ext cx="11586028" cy="4807404"/>
          </a:xfrm>
        </p:spPr>
        <p:txBody>
          <a:bodyPr>
            <a:normAutofit lnSpcReduction="10000"/>
          </a:bodyPr>
          <a:lstStyle/>
          <a:p>
            <a:pPr marL="0" indent="0">
              <a:buNone/>
            </a:pPr>
            <a:r>
              <a:rPr lang="sl-SI" dirty="0" smtClean="0"/>
              <a:t>Najprej si oglej njihovo zbirko starih vozil. </a:t>
            </a:r>
          </a:p>
          <a:p>
            <a:pPr marL="0" indent="0">
              <a:buNone/>
            </a:pPr>
            <a:endParaRPr lang="sl-SI" dirty="0" smtClean="0"/>
          </a:p>
          <a:p>
            <a:pPr marL="0" indent="0">
              <a:buNone/>
            </a:pPr>
            <a:r>
              <a:rPr lang="sl-SI" dirty="0" smtClean="0">
                <a:hlinkClick r:id="rId5"/>
              </a:rPr>
              <a:t>https</a:t>
            </a:r>
            <a:r>
              <a:rPr lang="sl-SI" dirty="0">
                <a:hlinkClick r:id="rId5"/>
              </a:rPr>
              <a:t>://www.tms.si/Titovazbirka</a:t>
            </a:r>
            <a:r>
              <a:rPr lang="sl-SI" dirty="0" smtClean="0">
                <a:hlinkClick r:id="rId5"/>
              </a:rPr>
              <a:t>/</a:t>
            </a:r>
            <a:endParaRPr lang="sl-SI" dirty="0" smtClean="0"/>
          </a:p>
          <a:p>
            <a:pPr marL="0" indent="0">
              <a:buNone/>
            </a:pPr>
            <a:endParaRPr lang="sl-SI" dirty="0" smtClean="0"/>
          </a:p>
          <a:p>
            <a:pPr marL="0" indent="0">
              <a:buNone/>
            </a:pPr>
            <a:r>
              <a:rPr lang="sl-SI" dirty="0" smtClean="0">
                <a:solidFill>
                  <a:srgbClr val="008000"/>
                </a:solidFill>
              </a:rPr>
              <a:t>Ne dvomim, da ste fantje nad zbirko navdušeni </a:t>
            </a:r>
            <a:r>
              <a:rPr lang="sl-SI" dirty="0" smtClean="0">
                <a:solidFill>
                  <a:srgbClr val="008000"/>
                </a:solidFill>
                <a:sym typeface="Wingdings" panose="05000000000000000000" pitchFamily="2" charset="2"/>
              </a:rPr>
              <a:t></a:t>
            </a:r>
          </a:p>
          <a:p>
            <a:pPr marL="0" indent="0">
              <a:buNone/>
            </a:pPr>
            <a:endParaRPr lang="sl-SI" dirty="0">
              <a:sym typeface="Wingdings" panose="05000000000000000000" pitchFamily="2" charset="2"/>
            </a:endParaRPr>
          </a:p>
          <a:p>
            <a:pPr marL="0" indent="0">
              <a:buNone/>
            </a:pPr>
            <a:r>
              <a:rPr lang="sl-SI" dirty="0" smtClean="0">
                <a:sym typeface="Wingdings" panose="05000000000000000000" pitchFamily="2" charset="2"/>
              </a:rPr>
              <a:t>Oglej si še Poštni muzej v Polhovem Gradcu. </a:t>
            </a:r>
          </a:p>
          <a:p>
            <a:pPr marL="0" indent="0">
              <a:buNone/>
            </a:pPr>
            <a:endParaRPr lang="sl-SI" dirty="0">
              <a:sym typeface="Wingdings" panose="05000000000000000000" pitchFamily="2" charset="2"/>
            </a:endParaRPr>
          </a:p>
          <a:p>
            <a:pPr marL="0" indent="0">
              <a:buNone/>
            </a:pPr>
            <a:r>
              <a:rPr lang="sl-SI" dirty="0">
                <a:hlinkClick r:id="rId6"/>
              </a:rPr>
              <a:t>https://my.matterport.com/show/?m=XMVU9qUDiiZ&amp;fbclid=IwAR2jFAMLHoIXxMS1JuKeOg7ib36LPxu1yZVc9L6ULrBjtmx15uM4GoqbTs0</a:t>
            </a:r>
            <a:endParaRPr lang="sl-SI" dirty="0" smtClean="0"/>
          </a:p>
          <a:p>
            <a:pPr marL="0" indent="0">
              <a:buNone/>
            </a:pPr>
            <a:endParaRPr lang="sl-SI" dirty="0"/>
          </a:p>
          <a:p>
            <a:pPr marL="0" indent="0">
              <a:buNone/>
            </a:pPr>
            <a:endParaRPr lang="sl-SI" dirty="0" smtClean="0"/>
          </a:p>
          <a:p>
            <a:pPr marL="0" indent="0">
              <a:buNone/>
            </a:pPr>
            <a:endParaRPr lang="sl-SI" dirty="0"/>
          </a:p>
          <a:p>
            <a:pPr marL="0" indent="0">
              <a:buNone/>
            </a:pPr>
            <a:endParaRPr lang="sl-SI" dirty="0"/>
          </a:p>
          <a:p>
            <a:pPr marL="0" indent="0">
              <a:buNone/>
            </a:pPr>
            <a:endParaRPr lang="sl-SI"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1641035"/>
      </p:ext>
    </p:extLst>
  </p:cSld>
  <p:clrMapOvr>
    <a:masterClrMapping/>
  </p:clrMapOvr>
  <mc:AlternateContent xmlns:mc="http://schemas.openxmlformats.org/markup-compatibility/2006" xmlns:p14="http://schemas.microsoft.com/office/powerpoint/2010/main">
    <mc:Choice Requires="p14">
      <p:transition spd="slow" p14:dur="2000" advTm="15776"/>
    </mc:Choice>
    <mc:Fallback xmlns="">
      <p:transition spd="slow" advTm="1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188684" y="1488734"/>
            <a:ext cx="11205029" cy="2246769"/>
          </a:xfrm>
          <a:prstGeom prst="rect">
            <a:avLst/>
          </a:prstGeom>
          <a:noFill/>
        </p:spPr>
        <p:txBody>
          <a:bodyPr wrap="square" rtlCol="0">
            <a:spAutoFit/>
          </a:bodyPr>
          <a:lstStyle/>
          <a:p>
            <a:pPr algn="just"/>
            <a:r>
              <a:rPr lang="sl-SI" sz="2800" dirty="0" smtClean="0">
                <a:latin typeface="Arial" panose="020B0604020202020204" pitchFamily="34" charset="0"/>
                <a:cs typeface="Arial" panose="020B0604020202020204" pitchFamily="34" charset="0"/>
              </a:rPr>
              <a:t>Si predstavljaš šolo na daljavo brez računalnika, telefona ali tablice?  Kako bi bilo, če bi učiteljica šolsko delo naložila na poštno kočijo? Bi lahko vsak dan reševal naloge?</a:t>
            </a:r>
          </a:p>
          <a:p>
            <a:pPr algn="just"/>
            <a:endParaRPr lang="sl-SI" sz="2800" dirty="0">
              <a:latin typeface="Arial" panose="020B0604020202020204" pitchFamily="34" charset="0"/>
              <a:cs typeface="Arial" panose="020B0604020202020204" pitchFamily="34" charset="0"/>
            </a:endParaRPr>
          </a:p>
          <a:p>
            <a:pPr algn="just"/>
            <a:endParaRPr lang="sl-SI" sz="2800" dirty="0">
              <a:latin typeface="Arial" panose="020B0604020202020204" pitchFamily="34" charset="0"/>
              <a:cs typeface="Arial" panose="020B0604020202020204" pitchFamily="34" charset="0"/>
            </a:endParaRPr>
          </a:p>
        </p:txBody>
      </p:sp>
      <p:sp>
        <p:nvSpPr>
          <p:cNvPr id="5" name="TextBox 4"/>
          <p:cNvSpPr txBox="1"/>
          <p:nvPr/>
        </p:nvSpPr>
        <p:spPr>
          <a:xfrm>
            <a:off x="188684" y="4043026"/>
            <a:ext cx="11567887" cy="2677656"/>
          </a:xfrm>
          <a:prstGeom prst="rect">
            <a:avLst/>
          </a:prstGeom>
          <a:noFill/>
        </p:spPr>
        <p:txBody>
          <a:bodyPr wrap="square" rtlCol="0">
            <a:spAutoFit/>
          </a:bodyPr>
          <a:lstStyle/>
          <a:p>
            <a:pPr algn="just"/>
            <a:r>
              <a:rPr lang="sl-SI" sz="2800" dirty="0" smtClean="0">
                <a:solidFill>
                  <a:srgbClr val="008000"/>
                </a:solidFill>
                <a:latin typeface="Arial" panose="020B0604020202020204" pitchFamily="34" charset="0"/>
                <a:cs typeface="Arial" panose="020B0604020202020204" pitchFamily="34" charset="0"/>
              </a:rPr>
              <a:t>Najprej si preberi zgodbo </a:t>
            </a:r>
            <a:r>
              <a:rPr lang="sl-SI" sz="2800" b="1" dirty="0" smtClean="0">
                <a:solidFill>
                  <a:srgbClr val="008000"/>
                </a:solidFill>
                <a:latin typeface="Arial" panose="020B0604020202020204" pitchFamily="34" charset="0"/>
                <a:cs typeface="Arial" panose="020B0604020202020204" pitchFamily="34" charset="0"/>
              </a:rPr>
              <a:t>MIŠ V POŠTNEM NABIRALNIKU</a:t>
            </a:r>
            <a:r>
              <a:rPr lang="sl-SI" sz="2800" dirty="0" smtClean="0">
                <a:solidFill>
                  <a:srgbClr val="008000"/>
                </a:solidFill>
                <a:latin typeface="Arial" panose="020B0604020202020204" pitchFamily="34" charset="0"/>
                <a:cs typeface="Arial" panose="020B0604020202020204" pitchFamily="34" charset="0"/>
              </a:rPr>
              <a:t>, v njej lahko slišiš tudi različne zvoke. Zgodba ti bo predstavila, kako so  se pisala pisma včasih in kako se pišejo danes.</a:t>
            </a:r>
          </a:p>
          <a:p>
            <a:endParaRPr lang="sl-SI" sz="2800" dirty="0">
              <a:solidFill>
                <a:srgbClr val="008000"/>
              </a:solidFill>
              <a:latin typeface="Arial" panose="020B0604020202020204" pitchFamily="34" charset="0"/>
              <a:cs typeface="Arial" panose="020B0604020202020204" pitchFamily="34" charset="0"/>
            </a:endParaRPr>
          </a:p>
          <a:p>
            <a:r>
              <a:rPr lang="sl-SI" sz="2800" dirty="0">
                <a:solidFill>
                  <a:srgbClr val="008000"/>
                </a:solidFill>
                <a:latin typeface="Arial" panose="020B0604020202020204" pitchFamily="34" charset="0"/>
                <a:cs typeface="Arial" panose="020B0604020202020204" pitchFamily="34" charset="0"/>
                <a:hlinkClick r:id="rId5"/>
              </a:rPr>
              <a:t>https://view.joomag.com/mouse-in-a-post-box-mis-v-postnem-nabiralniku/0489059001482241223?short</a:t>
            </a:r>
            <a:endParaRPr lang="sl-SI" sz="2800" dirty="0">
              <a:solidFill>
                <a:srgbClr val="008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5723" y="302787"/>
            <a:ext cx="1446439" cy="1084829"/>
          </a:xfrm>
          <a:prstGeom prst="rect">
            <a:avLst/>
          </a:prstGeom>
        </p:spPr>
      </p:pic>
      <p:sp>
        <p:nvSpPr>
          <p:cNvPr id="7" name="TextBox 6"/>
          <p:cNvSpPr txBox="1"/>
          <p:nvPr/>
        </p:nvSpPr>
        <p:spPr>
          <a:xfrm>
            <a:off x="4074809" y="629467"/>
            <a:ext cx="3425372" cy="369332"/>
          </a:xfrm>
          <a:prstGeom prst="rect">
            <a:avLst/>
          </a:prstGeom>
          <a:noFill/>
        </p:spPr>
        <p:txBody>
          <a:bodyPr wrap="square" rtlCol="0">
            <a:spAutoFit/>
          </a:bodyPr>
          <a:lstStyle/>
          <a:p>
            <a:pPr algn="ctr"/>
            <a:r>
              <a:rPr lang="sl-SI" b="1" dirty="0" smtClean="0">
                <a:solidFill>
                  <a:srgbClr val="C00000"/>
                </a:solidFill>
                <a:latin typeface="Arial" panose="020B0604020202020204" pitchFamily="34" charset="0"/>
                <a:cs typeface="Arial" panose="020B0604020202020204" pitchFamily="34" charset="0"/>
              </a:rPr>
              <a:t>NAUČI SE ČESA NOVEGA.</a:t>
            </a:r>
            <a:endParaRPr lang="sl-SI" b="1" dirty="0">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2828" y="302786"/>
            <a:ext cx="1446439" cy="108482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380399"/>
      </p:ext>
    </p:extLst>
  </p:cSld>
  <p:clrMapOvr>
    <a:masterClrMapping/>
  </p:clrMapOvr>
  <mc:AlternateContent xmlns:mc="http://schemas.openxmlformats.org/markup-compatibility/2006" xmlns:p14="http://schemas.microsoft.com/office/powerpoint/2010/main">
    <mc:Choice Requires="p14">
      <p:transition spd="slow" p14:dur="2000" advTm="58280"/>
    </mc:Choice>
    <mc:Fallback xmlns="">
      <p:transition spd="slow" advTm="5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217713" y="870858"/>
            <a:ext cx="11567887" cy="5262979"/>
          </a:xfrm>
          <a:prstGeom prst="rect">
            <a:avLst/>
          </a:prstGeom>
          <a:noFill/>
        </p:spPr>
        <p:txBody>
          <a:bodyPr wrap="square" rtlCol="0">
            <a:spAutoFit/>
          </a:bodyPr>
          <a:lstStyle/>
          <a:p>
            <a:pPr algn="just"/>
            <a:r>
              <a:rPr lang="sl-SI" sz="2800" dirty="0" smtClean="0">
                <a:solidFill>
                  <a:srgbClr val="008000"/>
                </a:solidFill>
                <a:latin typeface="Arial" panose="020B0604020202020204" pitchFamily="34" charset="0"/>
                <a:cs typeface="Arial" panose="020B0604020202020204" pitchFamily="34" charset="0"/>
              </a:rPr>
              <a:t>Danes vzamemo v roke telefon in se pogovarjamo s prijatelji in družino. So imeli včasih tudi telefone? V zgodbi </a:t>
            </a:r>
            <a:r>
              <a:rPr lang="sl-SI" sz="2800" b="1" dirty="0" smtClean="0">
                <a:solidFill>
                  <a:srgbClr val="008000"/>
                </a:solidFill>
                <a:latin typeface="Arial" panose="020B0604020202020204" pitchFamily="34" charset="0"/>
                <a:cs typeface="Arial" panose="020B0604020202020204" pitchFamily="34" charset="0"/>
              </a:rPr>
              <a:t>HALO, SE SLIŠIMO </a:t>
            </a:r>
            <a:r>
              <a:rPr lang="sl-SI" sz="2800" dirty="0" smtClean="0">
                <a:solidFill>
                  <a:srgbClr val="008000"/>
                </a:solidFill>
                <a:latin typeface="Arial" panose="020B0604020202020204" pitchFamily="34" charset="0"/>
                <a:cs typeface="Arial" panose="020B0604020202020204" pitchFamily="34" charset="0"/>
              </a:rPr>
              <a:t>si preberi, kako se je razvijal telefon.</a:t>
            </a:r>
          </a:p>
          <a:p>
            <a:endParaRPr lang="sl-SI" sz="2800" dirty="0" smtClean="0">
              <a:solidFill>
                <a:srgbClr val="008000"/>
              </a:solidFill>
              <a:latin typeface="Arial" panose="020B0604020202020204" pitchFamily="34" charset="0"/>
              <a:cs typeface="Arial" panose="020B0604020202020204" pitchFamily="34" charset="0"/>
            </a:endParaRPr>
          </a:p>
          <a:p>
            <a:r>
              <a:rPr lang="sl-SI" sz="2800" dirty="0">
                <a:hlinkClick r:id="rId5"/>
              </a:rPr>
              <a:t>https://</a:t>
            </a:r>
            <a:r>
              <a:rPr lang="sl-SI" sz="2800" dirty="0" smtClean="0">
                <a:hlinkClick r:id="rId5"/>
              </a:rPr>
              <a:t>view.joomag.com/halo-can-you-hear-me-halo-se-slisimo/0089130001482241343?short</a:t>
            </a:r>
            <a:endParaRPr lang="sl-SI" sz="2800" dirty="0" smtClean="0"/>
          </a:p>
          <a:p>
            <a:endParaRPr lang="sl-SI" sz="2800" dirty="0">
              <a:solidFill>
                <a:srgbClr val="008000"/>
              </a:solidFill>
              <a:latin typeface="Arial" panose="020B0604020202020204" pitchFamily="34" charset="0"/>
              <a:cs typeface="Arial" panose="020B0604020202020204" pitchFamily="34" charset="0"/>
            </a:endParaRPr>
          </a:p>
          <a:p>
            <a:endParaRPr lang="sl-SI" sz="2800" dirty="0" smtClean="0">
              <a:solidFill>
                <a:srgbClr val="008000"/>
              </a:solidFill>
              <a:latin typeface="Arial" panose="020B0604020202020204" pitchFamily="34" charset="0"/>
              <a:cs typeface="Arial" panose="020B0604020202020204" pitchFamily="34" charset="0"/>
            </a:endParaRPr>
          </a:p>
          <a:p>
            <a:pPr algn="just"/>
            <a:r>
              <a:rPr lang="sl-SI" sz="2800" dirty="0" smtClean="0">
                <a:solidFill>
                  <a:srgbClr val="008000"/>
                </a:solidFill>
                <a:latin typeface="Arial" panose="020B0604020202020204" pitchFamily="34" charset="0"/>
                <a:cs typeface="Arial" panose="020B0604020202020204" pitchFamily="34" charset="0"/>
              </a:rPr>
              <a:t>Na spletni strani </a:t>
            </a:r>
            <a:r>
              <a:rPr lang="sl-SI" sz="2800" smtClean="0">
                <a:solidFill>
                  <a:srgbClr val="008000"/>
                </a:solidFill>
                <a:latin typeface="Arial" panose="020B0604020202020204" pitchFamily="34" charset="0"/>
                <a:cs typeface="Arial" panose="020B0604020202020204" pitchFamily="34" charset="0"/>
              </a:rPr>
              <a:t>si </a:t>
            </a:r>
            <a:r>
              <a:rPr lang="sl-SI" sz="2800" smtClean="0">
                <a:solidFill>
                  <a:srgbClr val="008000"/>
                </a:solidFill>
                <a:latin typeface="Arial" panose="020B0604020202020204" pitchFamily="34" charset="0"/>
                <a:cs typeface="Arial" panose="020B0604020202020204" pitchFamily="34" charset="0"/>
              </a:rPr>
              <a:t>poglej </a:t>
            </a:r>
            <a:r>
              <a:rPr lang="sl-SI" sz="2800" dirty="0" smtClean="0">
                <a:solidFill>
                  <a:srgbClr val="008000"/>
                </a:solidFill>
                <a:latin typeface="Arial" panose="020B0604020202020204" pitchFamily="34" charset="0"/>
                <a:cs typeface="Arial" panose="020B0604020202020204" pitchFamily="34" charset="0"/>
              </a:rPr>
              <a:t>2. nalogo.</a:t>
            </a:r>
          </a:p>
          <a:p>
            <a:pPr algn="just"/>
            <a:r>
              <a:rPr lang="sl-SI" sz="2800" dirty="0" smtClean="0">
                <a:solidFill>
                  <a:srgbClr val="008000"/>
                </a:solidFill>
                <a:latin typeface="Arial" panose="020B0604020202020204" pitchFamily="34" charset="0"/>
                <a:cs typeface="Arial" panose="020B0604020202020204" pitchFamily="34" charset="0"/>
              </a:rPr>
              <a:t>Poslušaj zvoke in ugotovi kdo prenaša sporočila in pošto.</a:t>
            </a:r>
          </a:p>
          <a:p>
            <a:endParaRPr lang="sl-SI" sz="2800" dirty="0">
              <a:solidFill>
                <a:srgbClr val="008000"/>
              </a:solidFill>
              <a:latin typeface="Arial" panose="020B0604020202020204" pitchFamily="34" charset="0"/>
              <a:cs typeface="Arial" panose="020B0604020202020204" pitchFamily="34" charset="0"/>
            </a:endParaRPr>
          </a:p>
          <a:p>
            <a:r>
              <a:rPr lang="sl-SI" sz="2800" dirty="0">
                <a:hlinkClick r:id="rId6"/>
              </a:rPr>
              <a:t>https://www.tms.si/muzej-na-obisku-za-nizjo-stopnjo/</a:t>
            </a:r>
            <a:endParaRPr lang="sl-SI" sz="2800" dirty="0">
              <a:solidFill>
                <a:srgbClr val="008000"/>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7191187"/>
      </p:ext>
    </p:extLst>
  </p:cSld>
  <p:clrMapOvr>
    <a:masterClrMapping/>
  </p:clrMapOvr>
  <mc:AlternateContent xmlns:mc="http://schemas.openxmlformats.org/markup-compatibility/2006" xmlns:p14="http://schemas.microsoft.com/office/powerpoint/2010/main">
    <mc:Choice Requires="p14">
      <p:transition spd="slow" p14:dur="2000" advTm="27807"/>
    </mc:Choice>
    <mc:Fallback xmlns="">
      <p:transition spd="slow" advTm="2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8.2|1.6|7.8"/>
</p:tagLst>
</file>

<file path=ppt/tags/tag2.xml><?xml version="1.0" encoding="utf-8"?>
<p:tagLst xmlns:a="http://schemas.openxmlformats.org/drawingml/2006/main" xmlns:r="http://schemas.openxmlformats.org/officeDocument/2006/relationships" xmlns:p="http://schemas.openxmlformats.org/presentationml/2006/main">
  <p:tag name="TIMING" val="|0.5|6.4|1.7|1.9|7.5|1.1"/>
</p:tagLst>
</file>

<file path=ppt/tags/tag3.xml><?xml version="1.0" encoding="utf-8"?>
<p:tagLst xmlns:a="http://schemas.openxmlformats.org/drawingml/2006/main" xmlns:r="http://schemas.openxmlformats.org/officeDocument/2006/relationships" xmlns:p="http://schemas.openxmlformats.org/presentationml/2006/main">
  <p:tag name="TIMING" val="|0.7|7|1.3|13|1.5|8.2"/>
</p:tagLst>
</file>

<file path=ppt/tags/tag4.xml><?xml version="1.0" encoding="utf-8"?>
<p:tagLst xmlns:a="http://schemas.openxmlformats.org/drawingml/2006/main" xmlns:r="http://schemas.openxmlformats.org/officeDocument/2006/relationships" xmlns:p="http://schemas.openxmlformats.org/presentationml/2006/main">
  <p:tag name="TIMING" val="|19.8|3.6"/>
</p:tagLst>
</file>

<file path=ppt/tags/tag5.xml><?xml version="1.0" encoding="utf-8"?>
<p:tagLst xmlns:a="http://schemas.openxmlformats.org/drawingml/2006/main" xmlns:r="http://schemas.openxmlformats.org/officeDocument/2006/relationships" xmlns:p="http://schemas.openxmlformats.org/presentationml/2006/main">
  <p:tag name="TIMING" val="|1.3|4.7|2.4|0.8|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TotalTime>
  <Words>864</Words>
  <Application>Microsoft Office PowerPoint</Application>
  <PresentationFormat>Widescreen</PresentationFormat>
  <Paragraphs>163</Paragraphs>
  <Slides>25</Slides>
  <Notes>0</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Bodoni MT</vt:lpstr>
      <vt:lpstr>Calibri</vt:lpstr>
      <vt:lpstr>Calibri Light</vt:lpstr>
      <vt:lpstr>Ink Free</vt:lpstr>
      <vt:lpstr>Wingdings</vt:lpstr>
      <vt:lpstr>Office Theme</vt:lpstr>
      <vt:lpstr>PowerPoint Presentation</vt:lpstr>
      <vt:lpstr>Kaj je to MUZEJ?</vt:lpstr>
      <vt:lpstr>Kakšne muzeje poznamo?</vt:lpstr>
      <vt:lpstr>PowerPoint Presentation</vt:lpstr>
      <vt:lpstr>PowerPoint Presentation</vt:lpstr>
      <vt:lpstr>PowerPoint Presentation</vt:lpstr>
      <vt:lpstr>TEHNIŠKI MUZEJ SLOVENIJE</vt:lpstr>
      <vt:lpstr>PowerPoint Presentation</vt:lpstr>
      <vt:lpstr>PowerPoint Presentation</vt:lpstr>
      <vt:lpstr>GORENJSKI MUZEJ</vt:lpstr>
      <vt:lpstr>PowerPoint Presentation</vt:lpstr>
      <vt:lpstr>NARODNI MUZEJ SLOVENIJE</vt:lpstr>
      <vt:lpstr>PowerPoint Presentation</vt:lpstr>
      <vt:lpstr>PowerPoint Presentation</vt:lpstr>
      <vt:lpstr>PowerPoint Presentation</vt:lpstr>
      <vt:lpstr> Danes si spoznal veliko stvari.   Kateri muzej ti je bil najbolj všeč?  Katera zbirka te je najbolj zanimala?  Kateri muzej bi si ti rad ogledal?  Kaj ti je bilo všeč in kaj ne?  Si izvedel kaj novega?  </vt:lpstr>
      <vt:lpstr>Ker vem, da zelo rad ustvarjaš si izberi eno (lahko tudi več) od spodnjih nalog in jo izdelaj. Navodila so v nadaljevanju.</vt:lpstr>
      <vt:lpstr>NITNI TELEFON</vt:lpstr>
      <vt:lpstr>PowerPoint Presentation</vt:lpstr>
      <vt:lpstr>GLASBILA Izdelaš si lahko glasbilo. Nekaj idej je spodaj. Prepusti se domišljiji.</vt:lpstr>
      <vt:lpstr>OKRAŠEN LONEC ZA ROŽE </vt:lpstr>
      <vt:lpstr>PUNČKA IZ CUNJ</vt:lpstr>
      <vt:lpstr>IGRAČE IZ ODPADNEGA MATERIALA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dstumf@outlook.com</dc:creator>
  <cp:lastModifiedBy>dstumf@outlook.com</cp:lastModifiedBy>
  <cp:revision>49</cp:revision>
  <dcterms:created xsi:type="dcterms:W3CDTF">2020-05-12T20:23:33Z</dcterms:created>
  <dcterms:modified xsi:type="dcterms:W3CDTF">2020-05-14T12:21:27Z</dcterms:modified>
</cp:coreProperties>
</file>